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292" r:id="rId2"/>
    <p:sldId id="257" r:id="rId3"/>
    <p:sldId id="283" r:id="rId4"/>
    <p:sldId id="289" r:id="rId5"/>
    <p:sldId id="258" r:id="rId6"/>
    <p:sldId id="297" r:id="rId7"/>
    <p:sldId id="298" r:id="rId8"/>
    <p:sldId id="261" r:id="rId9"/>
    <p:sldId id="259" r:id="rId10"/>
    <p:sldId id="262" r:id="rId11"/>
    <p:sldId id="293" r:id="rId12"/>
    <p:sldId id="294" r:id="rId13"/>
    <p:sldId id="260" r:id="rId14"/>
    <p:sldId id="263" r:id="rId15"/>
    <p:sldId id="265" r:id="rId16"/>
    <p:sldId id="266" r:id="rId17"/>
    <p:sldId id="271" r:id="rId18"/>
    <p:sldId id="273" r:id="rId19"/>
    <p:sldId id="279" r:id="rId20"/>
    <p:sldId id="295" r:id="rId21"/>
    <p:sldId id="282" r:id="rId22"/>
    <p:sldId id="296" r:id="rId23"/>
    <p:sldId id="288" r:id="rId24"/>
    <p:sldId id="290" r:id="rId25"/>
    <p:sldId id="291" r:id="rId26"/>
    <p:sldId id="277" r:id="rId27"/>
    <p:sldId id="27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72" d="100"/>
          <a:sy n="72" d="100"/>
        </p:scale>
        <p:origin x="-552" y="-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E2CF9C-FD55-409C-8529-11537AD6651C}" type="datetimeFigureOut">
              <a:rPr lang="en-US" smtClean="0"/>
              <a:t>2/17/2025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BE9FFCF-ECFD-4A29-9B8A-6C5F3AD839B9}" type="slidenum">
              <a:rPr lang="en-US" smtClean="0"/>
              <a:t>‹#›</a:t>
            </a:fld>
            <a:endParaRPr lang="en-US"/>
          </a:p>
        </p:txBody>
      </p:sp>
    </p:spTree>
    <p:extLst>
      <p:ext uri="{BB962C8B-B14F-4D97-AF65-F5344CB8AC3E}">
        <p14:creationId xmlns:p14="http://schemas.microsoft.com/office/powerpoint/2010/main" val="23355354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01C3C041-5338-46DC-B5C2-45D7FFBDD6E7}" type="slidenum">
              <a:rPr lang="en-US" altLang="en-US" smtClean="0"/>
              <a:t>1</a:t>
            </a:fld>
            <a:endParaRPr lang="en-US" altLang="en-US" dirty="0"/>
          </a:p>
        </p:txBody>
      </p:sp>
      <p:sp>
        <p:nvSpPr>
          <p:cNvPr id="5" name="Footer Placeholder 4"/>
          <p:cNvSpPr>
            <a:spLocks noGrp="1"/>
          </p:cNvSpPr>
          <p:nvPr>
            <p:ph type="ftr" sz="quarter" idx="11"/>
          </p:nvPr>
        </p:nvSpPr>
        <p:spPr/>
        <p:txBody>
          <a:bodyPr/>
          <a:lstStyle/>
          <a:p>
            <a:pPr>
              <a:defRPr/>
            </a:pPr>
            <a:r>
              <a:rPr lang="en-US" dirty="0" smtClean="0"/>
              <a:t>seminarppt.com</a:t>
            </a:r>
            <a:endParaRPr lang="en-US" dirty="0"/>
          </a:p>
        </p:txBody>
      </p:sp>
    </p:spTree>
    <p:extLst>
      <p:ext uri="{BB962C8B-B14F-4D97-AF65-F5344CB8AC3E}">
        <p14:creationId xmlns:p14="http://schemas.microsoft.com/office/powerpoint/2010/main" val="6971901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BE9FFCF-ECFD-4A29-9B8A-6C5F3AD839B9}" type="slidenum">
              <a:rPr lang="en-US" smtClean="0"/>
              <a:t>5</a:t>
            </a:fld>
            <a:endParaRPr lang="en-US"/>
          </a:p>
        </p:txBody>
      </p:sp>
    </p:spTree>
    <p:extLst>
      <p:ext uri="{BB962C8B-B14F-4D97-AF65-F5344CB8AC3E}">
        <p14:creationId xmlns:p14="http://schemas.microsoft.com/office/powerpoint/2010/main" val="8890609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F712A593-73C5-4975-BC2E-DED1B2406C14}"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27298990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12A593-73C5-4975-BC2E-DED1B2406C14}"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38018178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712A593-73C5-4975-BC2E-DED1B2406C14}"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2531700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F712A593-73C5-4975-BC2E-DED1B2406C14}"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208302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712A593-73C5-4975-BC2E-DED1B2406C14}" type="datetimeFigureOut">
              <a:rPr lang="en-US" smtClean="0"/>
              <a:t>2/17/2025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358068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712A593-73C5-4975-BC2E-DED1B2406C14}" type="datetimeFigureOut">
              <a:rPr lang="en-US" smtClean="0"/>
              <a:t>2/17/2025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1190106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12A593-73C5-4975-BC2E-DED1B2406C14}" type="datetimeFigureOut">
              <a:rPr lang="en-US" smtClean="0"/>
              <a:t>2/17/2025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25569734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12A593-73C5-4975-BC2E-DED1B2406C14}"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42467674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712A593-73C5-4975-BC2E-DED1B2406C14}" type="datetimeFigureOut">
              <a:rPr lang="en-US" smtClean="0"/>
              <a:t>2/17/2025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531400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12A593-73C5-4975-BC2E-DED1B2406C14}"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821638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712A593-73C5-4975-BC2E-DED1B2406C14}" type="datetimeFigureOut">
              <a:rPr lang="en-US" smtClean="0"/>
              <a:t>2/17/2025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8999AAC-63A6-4EA9-8341-1F5810551ACB}" type="slidenum">
              <a:rPr lang="en-US" smtClean="0"/>
              <a:t>‹#›</a:t>
            </a:fld>
            <a:endParaRPr lang="en-US"/>
          </a:p>
        </p:txBody>
      </p:sp>
    </p:spTree>
    <p:extLst>
      <p:ext uri="{BB962C8B-B14F-4D97-AF65-F5344CB8AC3E}">
        <p14:creationId xmlns:p14="http://schemas.microsoft.com/office/powerpoint/2010/main" val="19160958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4213AF-26F6-41FA-8D85-E2C5388D6E58}" type="datetimeFigureOut">
              <a:rPr lang="en-US" smtClean="0"/>
              <a:t>2/17/2025</a:t>
            </a:fld>
            <a:endParaRPr lang="en-US" sz="1200" dirty="0">
              <a:solidFill>
                <a:schemeClr val="tx1"/>
              </a:solidFill>
            </a:endParaRPr>
          </a:p>
        </p:txBody>
      </p:sp>
      <p:sp>
        <p:nvSpPr>
          <p:cNvPr id="4" name="Footer Placeholder 3"/>
          <p:cNvSpPr>
            <a:spLocks noGrp="1"/>
          </p:cNvSpPr>
          <p:nvPr>
            <p:ph type="ftr" sz="quarter" idx="11"/>
          </p:nvPr>
        </p:nvSpPr>
        <p:spPr/>
        <p:txBody>
          <a:bodyPr/>
          <a:lstStyle/>
          <a:p>
            <a:pPr algn="r" eaLnBrk="1" latinLnBrk="0" hangingPunct="1"/>
            <a:endParaRPr kumimoji="0" lang="en-US" sz="1200" dirty="0">
              <a:solidFill>
                <a:schemeClr val="tx1"/>
              </a:solidFill>
            </a:endParaRPr>
          </a:p>
        </p:txBody>
      </p:sp>
      <p:sp>
        <p:nvSpPr>
          <p:cNvPr id="5" name="Slide Number Placeholder 4"/>
          <p:cNvSpPr>
            <a:spLocks noGrp="1"/>
          </p:cNvSpPr>
          <p:nvPr>
            <p:ph type="sldNum" sz="quarter" idx="12"/>
          </p:nvPr>
        </p:nvSpPr>
        <p:spPr/>
        <p:txBody>
          <a:bodyPr/>
          <a:lstStyle/>
          <a:p>
            <a:fld id="{D5BBC35B-A44B-4119-B8DA-DE9E3DFADA20}" type="slidenum">
              <a:rPr kumimoji="0" lang="en-US" smtClean="0"/>
              <a:t>‹#›</a:t>
            </a:fld>
            <a:endParaRPr kumimoji="0" lang="en-US" sz="1200" b="0">
              <a:solidFill>
                <a:schemeClr val="tx1"/>
              </a:solidFill>
            </a:endParaRPr>
          </a:p>
        </p:txBody>
      </p:sp>
    </p:spTree>
    <p:extLst>
      <p:ext uri="{BB962C8B-B14F-4D97-AF65-F5344CB8AC3E}">
        <p14:creationId xmlns:p14="http://schemas.microsoft.com/office/powerpoint/2010/main" val="3152040211"/>
      </p:ext>
    </p:extLst>
  </p:cSld>
  <p:clrMapOvr>
    <a:masterClrMapping/>
  </p:clrMapOvr>
  <p:transition spd="slow">
    <p:comb/>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12A593-73C5-4975-BC2E-DED1B2406C14}" type="datetimeFigureOut">
              <a:rPr lang="en-US" smtClean="0"/>
              <a:t>2/17/2025</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8999AAC-63A6-4EA9-8341-1F5810551ACB}" type="slidenum">
              <a:rPr lang="en-US" smtClean="0"/>
              <a:t>‹#›</a:t>
            </a:fld>
            <a:endParaRPr lang="en-US"/>
          </a:p>
        </p:txBody>
      </p:sp>
    </p:spTree>
    <p:extLst>
      <p:ext uri="{BB962C8B-B14F-4D97-AF65-F5344CB8AC3E}">
        <p14:creationId xmlns:p14="http://schemas.microsoft.com/office/powerpoint/2010/main" val="2412916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207432" y="873661"/>
            <a:ext cx="6560642" cy="4896797"/>
          </a:xfrm>
          <a:prstGeom prst="rect">
            <a:avLst/>
          </a:prstGeom>
        </p:spPr>
        <p:txBody>
          <a:bodyPr wrap="square" lIns="108847" tIns="54423" rIns="108847" bIns="54423">
            <a:spAutoFit/>
          </a:bodyPr>
          <a:lstStyle/>
          <a:p>
            <a:pPr algn="ctr" defTabSz="1125261" eaLnBrk="0" fontAlgn="base" hangingPunct="0">
              <a:lnSpc>
                <a:spcPct val="150000"/>
              </a:lnSpc>
              <a:spcBef>
                <a:spcPct val="0"/>
              </a:spcBef>
              <a:spcAft>
                <a:spcPct val="0"/>
              </a:spcAft>
              <a:buClr>
                <a:schemeClr val="accent6">
                  <a:lumMod val="75000"/>
                </a:schemeClr>
              </a:buClr>
            </a:pPr>
            <a:r>
              <a:rPr lang="en-US" altLang="en-US" sz="7200" b="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L6</a:t>
            </a:r>
          </a:p>
          <a:p>
            <a:pPr algn="ctr" defTabSz="1125261" eaLnBrk="0" fontAlgn="base" hangingPunct="0">
              <a:lnSpc>
                <a:spcPct val="150000"/>
              </a:lnSpc>
              <a:spcBef>
                <a:spcPct val="0"/>
              </a:spcBef>
              <a:spcAft>
                <a:spcPct val="0"/>
              </a:spcAft>
              <a:buClr>
                <a:schemeClr val="accent6">
                  <a:lumMod val="75000"/>
                </a:schemeClr>
              </a:buClr>
            </a:pPr>
            <a:r>
              <a:rPr lang="en-US" altLang="en-US" sz="7200" b="1"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Social </a:t>
            </a:r>
            <a:endParaRPr lang="en-US" altLang="en-US" sz="7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ctr" defTabSz="1125261" eaLnBrk="0" fontAlgn="base" hangingPunct="0">
              <a:lnSpc>
                <a:spcPct val="150000"/>
              </a:lnSpc>
              <a:spcBef>
                <a:spcPct val="0"/>
              </a:spcBef>
              <a:spcAft>
                <a:spcPct val="0"/>
              </a:spcAft>
              <a:buClr>
                <a:schemeClr val="accent6">
                  <a:lumMod val="75000"/>
                </a:schemeClr>
              </a:buClr>
            </a:pPr>
            <a:r>
              <a:rPr lang="en-US" altLang="en-US" sz="7200" b="1"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Problems</a:t>
            </a:r>
          </a:p>
        </p:txBody>
      </p:sp>
      <p:sp>
        <p:nvSpPr>
          <p:cNvPr id="3" name="AutoShape 2" descr="Non Renewable Sources Of Energy On Earth Illustration - Free Download  Industry Illustrations | IconScout"/>
          <p:cNvSpPr>
            <a:spLocks noChangeAspect="1" noChangeArrowheads="1"/>
          </p:cNvSpPr>
          <p:nvPr/>
        </p:nvSpPr>
        <p:spPr bwMode="auto">
          <a:xfrm>
            <a:off x="207434" y="-144462"/>
            <a:ext cx="4064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8847" tIns="54423" rIns="108847" bIns="54423" numCol="1" anchor="t" anchorCtr="0" compatLnSpc="1">
            <a:prstTxWarp prst="textNoShape">
              <a:avLst/>
            </a:prstTxWarp>
          </a:bodyPr>
          <a:lstStyle/>
          <a:p>
            <a:endParaRPr lang="en-US"/>
          </a:p>
        </p:txBody>
      </p:sp>
      <p:sp>
        <p:nvSpPr>
          <p:cNvPr id="6" name="AutoShape 4" descr="Non Renewable Sources Of Energy On Earth Illustration - Free Download  Industry Illustrations | IconScout"/>
          <p:cNvSpPr>
            <a:spLocks noChangeAspect="1" noChangeArrowheads="1"/>
          </p:cNvSpPr>
          <p:nvPr/>
        </p:nvSpPr>
        <p:spPr bwMode="auto">
          <a:xfrm>
            <a:off x="410633" y="7938"/>
            <a:ext cx="4064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8847" tIns="54423" rIns="108847" bIns="54423" numCol="1" anchor="t" anchorCtr="0" compatLnSpc="1">
            <a:prstTxWarp prst="textNoShape">
              <a:avLst/>
            </a:prstTxWarp>
          </a:bodyPr>
          <a:lstStyle/>
          <a:p>
            <a:endParaRPr lang="en-US"/>
          </a:p>
        </p:txBody>
      </p:sp>
      <p:sp>
        <p:nvSpPr>
          <p:cNvPr id="9" name="AutoShape 6" descr="Non Renewable Sources Of Energy On Earth Illustration - Free Download  Industry Illustrations | IconScout"/>
          <p:cNvSpPr>
            <a:spLocks noChangeAspect="1" noChangeArrowheads="1"/>
          </p:cNvSpPr>
          <p:nvPr/>
        </p:nvSpPr>
        <p:spPr bwMode="auto">
          <a:xfrm>
            <a:off x="613834" y="160338"/>
            <a:ext cx="4064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8847" tIns="54423" rIns="108847" bIns="54423" numCol="1" anchor="t" anchorCtr="0" compatLnSpc="1">
            <a:prstTxWarp prst="textNoShape">
              <a:avLst/>
            </a:prstTxWarp>
          </a:bodyPr>
          <a:lstStyle/>
          <a:p>
            <a:endParaRPr lang="en-US"/>
          </a:p>
        </p:txBody>
      </p:sp>
      <p:sp>
        <p:nvSpPr>
          <p:cNvPr id="10" name="AutoShape 8" descr="Non Renewable Energy Producing Industry Illustration - Free Download  Industry Illustrations | IconScout"/>
          <p:cNvSpPr>
            <a:spLocks noChangeAspect="1" noChangeArrowheads="1"/>
          </p:cNvSpPr>
          <p:nvPr/>
        </p:nvSpPr>
        <p:spPr bwMode="auto">
          <a:xfrm>
            <a:off x="817034" y="312738"/>
            <a:ext cx="406401"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08847" tIns="54423" rIns="108847" bIns="54423" numCol="1" anchor="t" anchorCtr="0" compatLnSpc="1">
            <a:prstTxWarp prst="textNoShape">
              <a:avLst/>
            </a:prstTxWarp>
          </a:bodyPr>
          <a:lstStyle/>
          <a:p>
            <a:endParaRPr lang="en-US"/>
          </a:p>
        </p:txBody>
      </p:sp>
      <p:pic>
        <p:nvPicPr>
          <p:cNvPr id="11" name="Picture 2" descr="Social Issues PNG, Vector, PSD, and Clipart With Transparent Background for  Free Download | Pngtre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00874" y="1946446"/>
            <a:ext cx="5282772" cy="27512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1522989"/>
      </p:ext>
    </p:extLst>
  </p:cSld>
  <p:clrMapOvr>
    <a:masterClrMapping/>
  </p:clrMapOvr>
  <p:transition spd="slow">
    <p:comb/>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lnSpc>
                <a:spcPct val="115000"/>
              </a:lnSpc>
              <a:spcBef>
                <a:spcPts val="0"/>
              </a:spcBef>
              <a:buNone/>
              <a:tabLst>
                <a:tab pos="508000" algn="l"/>
              </a:tabLst>
            </a:pPr>
            <a:r>
              <a:rPr lang="en-US" dirty="0" smtClean="0">
                <a:latin typeface="Times New Roman" panose="02020603050405020304" pitchFamily="18" charset="0"/>
                <a:ea typeface="Calibri" panose="020F0502020204030204" pitchFamily="34" charset="0"/>
                <a:cs typeface="Times New Roman" panose="02020603050405020304" pitchFamily="18" charset="0"/>
              </a:rPr>
              <a:t>Objectives </a:t>
            </a:r>
          </a:p>
          <a:p>
            <a:pPr marL="0" indent="0">
              <a:lnSpc>
                <a:spcPct val="115000"/>
              </a:lnSpc>
              <a:spcBef>
                <a:spcPts val="0"/>
              </a:spcBef>
              <a:buNone/>
              <a:tabLst>
                <a:tab pos="508000" algn="l"/>
              </a:tabLst>
            </a:pPr>
            <a:r>
              <a:rPr lang="en-US" dirty="0" smtClean="0">
                <a:latin typeface="Times New Roman" panose="02020603050405020304" pitchFamily="18" charset="0"/>
                <a:ea typeface="Calibri" panose="020F0502020204030204" pitchFamily="34" charset="0"/>
                <a:cs typeface="Times New Roman" panose="02020603050405020304" pitchFamily="18" charset="0"/>
              </a:rPr>
              <a:t>1- to know the </a:t>
            </a:r>
            <a:r>
              <a:rPr lang="en-US" dirty="0">
                <a:latin typeface="Times New Roman" panose="02020603050405020304" pitchFamily="18" charset="0"/>
                <a:cs typeface="Times New Roman" panose="02020603050405020304" pitchFamily="18" charset="0"/>
              </a:rPr>
              <a:t>Features of Social </a:t>
            </a:r>
            <a:r>
              <a:rPr lang="en-US" dirty="0" smtClean="0">
                <a:latin typeface="Times New Roman" panose="02020603050405020304" pitchFamily="18" charset="0"/>
                <a:cs typeface="Times New Roman" panose="02020603050405020304" pitchFamily="18" charset="0"/>
              </a:rPr>
              <a:t>Problems</a:t>
            </a:r>
          </a:p>
          <a:p>
            <a:pPr marL="0" indent="0">
              <a:lnSpc>
                <a:spcPct val="115000"/>
              </a:lnSpc>
              <a:spcBef>
                <a:spcPts val="0"/>
              </a:spcBef>
              <a:buNone/>
              <a:tabLst>
                <a:tab pos="508000" algn="l"/>
              </a:tabLst>
            </a:pPr>
            <a:r>
              <a:rPr lang="en-US" dirty="0" smtClean="0">
                <a:latin typeface="Times New Roman" panose="02020603050405020304" pitchFamily="18" charset="0"/>
                <a:cs typeface="Times New Roman" panose="02020603050405020304" pitchFamily="18" charset="0"/>
              </a:rPr>
              <a:t>2- to know the classification, causes and elements of social problems </a:t>
            </a:r>
          </a:p>
          <a:p>
            <a:pPr marL="0" lvl="0" indent="0">
              <a:lnSpc>
                <a:spcPct val="115000"/>
              </a:lnSpc>
              <a:spcBef>
                <a:spcPts val="0"/>
              </a:spcBef>
              <a:buNone/>
              <a:tabLst>
                <a:tab pos="508000" algn="l"/>
              </a:tabLst>
            </a:pPr>
            <a:r>
              <a:rPr lang="en-US" dirty="0" smtClean="0">
                <a:latin typeface="Times New Roman" panose="02020603050405020304" pitchFamily="18" charset="0"/>
                <a:ea typeface="Calibri" panose="020F0502020204030204" pitchFamily="34" charset="0"/>
                <a:cs typeface="Times New Roman" panose="02020603050405020304" pitchFamily="18" charset="0"/>
              </a:rPr>
              <a:t>3-to know definition and classification of crimes </a:t>
            </a:r>
          </a:p>
          <a:p>
            <a:pPr marL="0" lvl="0" indent="0">
              <a:lnSpc>
                <a:spcPct val="115000"/>
              </a:lnSpc>
              <a:spcBef>
                <a:spcPts val="0"/>
              </a:spcBef>
              <a:buNone/>
              <a:tabLst>
                <a:tab pos="508000" algn="l"/>
              </a:tabLst>
            </a:pPr>
            <a:r>
              <a:rPr lang="en-US" dirty="0" smtClean="0">
                <a:latin typeface="Times New Roman" panose="02020603050405020304" pitchFamily="18" charset="0"/>
                <a:ea typeface="Calibri" panose="020F0502020204030204" pitchFamily="34" charset="0"/>
                <a:cs typeface="Times New Roman" panose="02020603050405020304" pitchFamily="18" charset="0"/>
              </a:rPr>
              <a:t>4- to know the causes  and effects of unemployment  </a:t>
            </a:r>
          </a:p>
          <a:p>
            <a:pPr marL="0" lvl="0" indent="0">
              <a:lnSpc>
                <a:spcPct val="115000"/>
              </a:lnSpc>
              <a:spcBef>
                <a:spcPts val="0"/>
              </a:spcBef>
              <a:buNone/>
              <a:tabLst>
                <a:tab pos="508000" algn="l"/>
              </a:tabLst>
            </a:pPr>
            <a:r>
              <a:rPr lang="en-US"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dirty="0">
              <a:latin typeface="Times New Roman" panose="02020603050405020304" pitchFamily="18" charset="0"/>
              <a:ea typeface="Calibri" panose="020F0502020204030204" pitchFamily="34"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345505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lvl="0" indent="0" algn="just">
              <a:lnSpc>
                <a:spcPct val="100000"/>
              </a:lnSpc>
              <a:spcBef>
                <a:spcPct val="20000"/>
              </a:spcBef>
              <a:buNone/>
              <a:defRPr/>
            </a:pPr>
            <a:r>
              <a:rPr lang="en-US" sz="3200" b="1" dirty="0">
                <a:solidFill>
                  <a:prstClr val="black"/>
                </a:solidFill>
                <a:latin typeface="Garamond" panose="02020404030301010803" pitchFamily="18" charset="0"/>
              </a:rPr>
              <a:t>A social problem is a condition that at least some</a:t>
            </a:r>
            <a:r>
              <a:rPr lang="ar-IQ" sz="3200" b="1" dirty="0">
                <a:solidFill>
                  <a:prstClr val="black"/>
                </a:solidFill>
                <a:latin typeface="Garamond" panose="02020404030301010803" pitchFamily="18" charset="0"/>
                <a:cs typeface="Times New Roman" panose="02020603050405020304" pitchFamily="18" charset="0"/>
              </a:rPr>
              <a:t> </a:t>
            </a:r>
            <a:r>
              <a:rPr lang="en-US" sz="3200" b="1" dirty="0">
                <a:solidFill>
                  <a:prstClr val="black"/>
                </a:solidFill>
                <a:latin typeface="Garamond" panose="02020404030301010803" pitchFamily="18" charset="0"/>
              </a:rPr>
              <a:t>people in a community view as being undesirable. </a:t>
            </a:r>
            <a:endParaRPr lang="ar-IQ" sz="3200" b="1" dirty="0" smtClean="0">
              <a:solidFill>
                <a:prstClr val="black"/>
              </a:solidFill>
              <a:latin typeface="Garamond" panose="02020404030301010803" pitchFamily="18" charset="0"/>
            </a:endParaRPr>
          </a:p>
          <a:p>
            <a:pPr marL="0" lvl="0" indent="0" algn="just">
              <a:lnSpc>
                <a:spcPct val="100000"/>
              </a:lnSpc>
              <a:spcBef>
                <a:spcPct val="20000"/>
              </a:spcBef>
              <a:buNone/>
              <a:defRPr/>
            </a:pPr>
            <a:r>
              <a:rPr lang="en-US" sz="3200" b="1" dirty="0" smtClean="0">
                <a:solidFill>
                  <a:prstClr val="black"/>
                </a:solidFill>
                <a:latin typeface="Garamond" panose="02020404030301010803" pitchFamily="18" charset="0"/>
              </a:rPr>
              <a:t>Everyone </a:t>
            </a:r>
            <a:r>
              <a:rPr lang="en-US" sz="3200" b="1" dirty="0">
                <a:solidFill>
                  <a:prstClr val="black"/>
                </a:solidFill>
                <a:latin typeface="Garamond" panose="02020404030301010803" pitchFamily="18" charset="0"/>
              </a:rPr>
              <a:t>would agree about some social problems, such as murders and road  traffic deaths. </a:t>
            </a:r>
            <a:endParaRPr lang="en-US" sz="3200" b="1" dirty="0" smtClean="0">
              <a:solidFill>
                <a:prstClr val="black"/>
              </a:solidFill>
              <a:latin typeface="Garamond" panose="02020404030301010803" pitchFamily="18" charset="0"/>
            </a:endParaRPr>
          </a:p>
          <a:p>
            <a:pPr marL="0" lvl="0" indent="0" algn="just">
              <a:lnSpc>
                <a:spcPct val="100000"/>
              </a:lnSpc>
              <a:spcBef>
                <a:spcPct val="20000"/>
              </a:spcBef>
              <a:buNone/>
              <a:defRPr/>
            </a:pPr>
            <a:r>
              <a:rPr lang="en-US" sz="3200" b="1" dirty="0" smtClean="0">
                <a:solidFill>
                  <a:prstClr val="black"/>
                </a:solidFill>
                <a:latin typeface="Garamond" panose="02020404030301010803" pitchFamily="18" charset="0"/>
              </a:rPr>
              <a:t>Other </a:t>
            </a:r>
            <a:r>
              <a:rPr lang="en-US" sz="3200" b="1" dirty="0">
                <a:solidFill>
                  <a:prstClr val="black"/>
                </a:solidFill>
                <a:latin typeface="Garamond" panose="02020404030301010803" pitchFamily="18" charset="0"/>
              </a:rPr>
              <a:t>social problems may be viewed as such by certain groups of people. </a:t>
            </a:r>
            <a:endParaRPr lang="ar-IQ" sz="3200" b="1" dirty="0">
              <a:solidFill>
                <a:prstClr val="black"/>
              </a:solidFill>
              <a:latin typeface="Garamond" panose="02020404030301010803" pitchFamily="18" charset="0"/>
              <a:cs typeface="Times New Roman" panose="02020603050405020304" pitchFamily="18" charset="0"/>
            </a:endParaRPr>
          </a:p>
          <a:p>
            <a:endParaRPr lang="en-US" sz="2000" dirty="0"/>
          </a:p>
        </p:txBody>
      </p:sp>
    </p:spTree>
    <p:extLst>
      <p:ext uri="{BB962C8B-B14F-4D97-AF65-F5344CB8AC3E}">
        <p14:creationId xmlns:p14="http://schemas.microsoft.com/office/powerpoint/2010/main" val="31709532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97194" y="1088206"/>
            <a:ext cx="10515600" cy="4351338"/>
          </a:xfrm>
        </p:spPr>
        <p:txBody>
          <a:bodyPr>
            <a:normAutofit/>
          </a:bodyPr>
          <a:lstStyle/>
          <a:p>
            <a:pPr marL="0" indent="0" algn="just">
              <a:buNone/>
            </a:pPr>
            <a:r>
              <a:rPr lang="en-US" sz="3200" dirty="0" smtClean="0">
                <a:latin typeface="Times New Roman" panose="02020603050405020304" pitchFamily="18" charset="0"/>
                <a:cs typeface="Times New Roman" panose="02020603050405020304" pitchFamily="18" charset="0"/>
              </a:rPr>
              <a:t>Teenagers </a:t>
            </a:r>
            <a:r>
              <a:rPr lang="en-US" sz="3200" dirty="0">
                <a:latin typeface="Times New Roman" panose="02020603050405020304" pitchFamily="18" charset="0"/>
                <a:cs typeface="Times New Roman" panose="02020603050405020304" pitchFamily="18" charset="0"/>
              </a:rPr>
              <a:t>who play loud music in a public park obviously do not view it as a problem, but some other people may consider it an undesirable social condition. Some nonsmokers view smoking as an undesirable social condition that should be banned or restricted in public buildings. </a:t>
            </a:r>
            <a:endParaRPr lang="ar-IQ" sz="3200" dirty="0" smtClean="0">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Every </a:t>
            </a:r>
            <a:r>
              <a:rPr lang="en-US" sz="3200" dirty="0">
                <a:latin typeface="Times New Roman" panose="02020603050405020304" pitchFamily="18" charset="0"/>
                <a:cs typeface="Times New Roman" panose="02020603050405020304" pitchFamily="18" charset="0"/>
              </a:rPr>
              <a:t>newspaper is filled with stories about undesirable social conditions. Examples include crime, violence, drug abuse, and environmental problems. Such social problems can be found at the local, state, national and international levels.</a:t>
            </a:r>
          </a:p>
        </p:txBody>
      </p:sp>
    </p:spTree>
    <p:extLst>
      <p:ext uri="{BB962C8B-B14F-4D97-AF65-F5344CB8AC3E}">
        <p14:creationId xmlns:p14="http://schemas.microsoft.com/office/powerpoint/2010/main" val="3990349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22889" y="706272"/>
            <a:ext cx="10515600" cy="5666247"/>
          </a:xfrm>
        </p:spPr>
        <p:txBody>
          <a:bodyPr>
            <a:noAutofit/>
          </a:bodyPr>
          <a:lstStyle/>
          <a:p>
            <a:pPr algn="just"/>
            <a:r>
              <a:rPr lang="en-US" sz="3200" dirty="0" smtClean="0">
                <a:latin typeface="Times New Roman" panose="02020603050405020304" pitchFamily="18" charset="0"/>
                <a:cs typeface="Times New Roman" panose="02020603050405020304" pitchFamily="18" charset="0"/>
              </a:rPr>
              <a:t>Sociology is primarily concerned with the study of social disorganization and social problems</a:t>
            </a:r>
            <a:r>
              <a:rPr lang="en-US" sz="3200" dirty="0">
                <a:latin typeface="Times New Roman" panose="02020603050405020304" pitchFamily="18" charset="0"/>
                <a:cs typeface="Times New Roman" panose="02020603050405020304" pitchFamily="18" charset="0"/>
              </a:rPr>
              <a:t>.</a:t>
            </a:r>
            <a:endParaRPr lang="en-US" sz="3200" dirty="0" smtClean="0">
              <a:latin typeface="Times New Roman" panose="02020603050405020304" pitchFamily="18" charset="0"/>
              <a:cs typeface="Times New Roman" panose="02020603050405020304" pitchFamily="18" charset="0"/>
            </a:endParaRPr>
          </a:p>
          <a:p>
            <a:pPr algn="just"/>
            <a:r>
              <a:rPr lang="en-US" sz="3200" dirty="0" smtClean="0">
                <a:latin typeface="Times New Roman" panose="02020603050405020304" pitchFamily="18" charset="0"/>
                <a:cs typeface="Times New Roman" panose="02020603050405020304" pitchFamily="18" charset="0"/>
              </a:rPr>
              <a:t>Social problems show abnormal or pathological signs in social relationships. These are the conditions that threaten the wellbeing of the society.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29229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47650"/>
            <a:ext cx="12192000" cy="6362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9525713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4788"/>
            <a:ext cx="12192000" cy="6448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764622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90334"/>
            <a:ext cx="10515600" cy="4351338"/>
          </a:xfrm>
        </p:spPr>
        <p:txBody>
          <a:bodyPr>
            <a:normAutofit fontScale="92500" lnSpcReduction="10000"/>
          </a:bodyPr>
          <a:lstStyle/>
          <a:p>
            <a:pPr marL="0" indent="0">
              <a:buNone/>
            </a:pPr>
            <a:r>
              <a:rPr lang="en-US" sz="3200" b="1" u="sng" dirty="0" smtClean="0">
                <a:solidFill>
                  <a:srgbClr val="FF0000"/>
                </a:solidFill>
                <a:latin typeface="Times New Roman" panose="02020603050405020304" pitchFamily="18" charset="0"/>
                <a:cs typeface="Times New Roman" panose="02020603050405020304" pitchFamily="18" charset="0"/>
              </a:rPr>
              <a:t>Cause of social problems </a:t>
            </a:r>
          </a:p>
          <a:p>
            <a:pPr marL="0" indent="0">
              <a:buNone/>
            </a:pPr>
            <a:r>
              <a:rPr lang="en-US" sz="3200" dirty="0" smtClean="0">
                <a:latin typeface="Times New Roman" panose="02020603050405020304" pitchFamily="18" charset="0"/>
                <a:cs typeface="Times New Roman" panose="02020603050405020304" pitchFamily="18" charset="0"/>
              </a:rPr>
              <a:t>Generally, the following causes lead to social problems:</a:t>
            </a:r>
          </a:p>
          <a:p>
            <a:pPr marL="0" indent="0">
              <a:buNone/>
            </a:pPr>
            <a:r>
              <a:rPr lang="en-US" sz="3200" dirty="0" smtClean="0">
                <a:latin typeface="Times New Roman" panose="02020603050405020304" pitchFamily="18" charset="0"/>
                <a:cs typeface="Times New Roman" panose="02020603050405020304" pitchFamily="18" charset="0"/>
              </a:rPr>
              <a:t> ❑ Maladjustments among the individuals due to different social, cultural, and economic settings </a:t>
            </a:r>
          </a:p>
          <a:p>
            <a:pPr marL="0" indent="0">
              <a:buNone/>
            </a:pPr>
            <a:r>
              <a:rPr lang="en-US" sz="3200" dirty="0" smtClean="0">
                <a:latin typeface="Times New Roman" panose="02020603050405020304" pitchFamily="18" charset="0"/>
                <a:cs typeface="Times New Roman" panose="02020603050405020304" pitchFamily="18" charset="0"/>
              </a:rPr>
              <a:t>❑ Ineffective means of social control </a:t>
            </a:r>
          </a:p>
          <a:p>
            <a:pPr marL="0" indent="0">
              <a:buNone/>
            </a:pPr>
            <a:r>
              <a:rPr lang="en-US" sz="3200" dirty="0" smtClean="0">
                <a:latin typeface="Times New Roman" panose="02020603050405020304" pitchFamily="18" charset="0"/>
                <a:cs typeface="Times New Roman" panose="02020603050405020304" pitchFamily="18" charset="0"/>
              </a:rPr>
              <a:t>❑ Conflict of values and their degeneration </a:t>
            </a:r>
          </a:p>
          <a:p>
            <a:pPr marL="0" indent="0">
              <a:buNone/>
            </a:pPr>
            <a:r>
              <a:rPr lang="en-US" sz="3200" dirty="0" smtClean="0">
                <a:latin typeface="Times New Roman" panose="02020603050405020304" pitchFamily="18" charset="0"/>
                <a:cs typeface="Times New Roman" panose="02020603050405020304" pitchFamily="18" charset="0"/>
              </a:rPr>
              <a:t>❑ Malfunctioning of social, economic, political, and religious systems </a:t>
            </a:r>
          </a:p>
          <a:p>
            <a:pPr marL="0" indent="0">
              <a:buNone/>
            </a:pPr>
            <a:r>
              <a:rPr lang="en-US" sz="3200" dirty="0" smtClean="0">
                <a:latin typeface="Times New Roman" panose="02020603050405020304" pitchFamily="18" charset="0"/>
                <a:cs typeface="Times New Roman" panose="02020603050405020304" pitchFamily="18" charset="0"/>
              </a:rPr>
              <a:t>❑ Incompatible rates of social change</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5412565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3973" y="343285"/>
            <a:ext cx="10515600" cy="4351338"/>
          </a:xfrm>
        </p:spPr>
        <p:txBody>
          <a:bodyPr>
            <a:noAutofit/>
          </a:bodyPr>
          <a:lstStyle/>
          <a:p>
            <a:pPr marL="0" indent="0" algn="just">
              <a:buNone/>
            </a:pPr>
            <a:r>
              <a:rPr lang="en-US" sz="3200" b="1" u="sng" dirty="0" smtClean="0">
                <a:solidFill>
                  <a:srgbClr val="FF0000"/>
                </a:solidFill>
                <a:latin typeface="Times New Roman" panose="02020603050405020304" pitchFamily="18" charset="0"/>
                <a:cs typeface="Times New Roman" panose="02020603050405020304" pitchFamily="18" charset="0"/>
              </a:rPr>
              <a:t>Features of Social Problems</a:t>
            </a:r>
          </a:p>
          <a:p>
            <a:pPr marL="0" indent="0" algn="just">
              <a:buNone/>
            </a:pPr>
            <a:r>
              <a:rPr lang="en-US" sz="3200" dirty="0" smtClean="0">
                <a:latin typeface="Times New Roman" panose="02020603050405020304" pitchFamily="18" charset="0"/>
                <a:cs typeface="Times New Roman" panose="02020603050405020304" pitchFamily="18" charset="0"/>
              </a:rPr>
              <a:t>❑ Social problems are deviations from the general norms (rules) of the society by a large number of members. This is called anomie. </a:t>
            </a:r>
          </a:p>
          <a:p>
            <a:pPr marL="0" indent="0" algn="just">
              <a:buNone/>
            </a:pPr>
            <a:r>
              <a:rPr lang="en-US" sz="3200" dirty="0" smtClean="0">
                <a:latin typeface="Times New Roman" panose="02020603050405020304" pitchFamily="18" charset="0"/>
                <a:cs typeface="Times New Roman" panose="02020603050405020304" pitchFamily="18" charset="0"/>
              </a:rPr>
              <a:t>❑ Social problems are common to all societies, but they vary from society to society. </a:t>
            </a:r>
          </a:p>
          <a:p>
            <a:pPr marL="0" indent="0" algn="just">
              <a:buNone/>
            </a:pPr>
            <a:r>
              <a:rPr lang="en-US" sz="3200" dirty="0" smtClean="0">
                <a:latin typeface="Times New Roman" panose="02020603050405020304" pitchFamily="18" charset="0"/>
                <a:cs typeface="Times New Roman" panose="02020603050405020304" pitchFamily="18" charset="0"/>
              </a:rPr>
              <a:t>❑ All social problems are interconnected. </a:t>
            </a:r>
          </a:p>
          <a:p>
            <a:pPr marL="0" indent="0" algn="just">
              <a:buNone/>
            </a:pPr>
            <a:r>
              <a:rPr lang="en-US" sz="3200" dirty="0" smtClean="0">
                <a:latin typeface="Times New Roman" panose="02020603050405020304" pitchFamily="18" charset="0"/>
                <a:cs typeface="Times New Roman" panose="02020603050405020304" pitchFamily="18" charset="0"/>
              </a:rPr>
              <a:t>❑ Social problems are harmful to the society. They threaten the wellbeing of the society and disrupt the social equilibrium. ❑ Social problems require collective effort for their solution. ❑ Social problems arise due to social maladjustments. They are the pathological conditions of the society</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92132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6025"/>
            <a:ext cx="10515600" cy="4351338"/>
          </a:xfrm>
        </p:spPr>
        <p:txBody>
          <a:bodyPr>
            <a:normAutofit fontScale="92500" lnSpcReduction="10000"/>
          </a:bodyPr>
          <a:lstStyle/>
          <a:p>
            <a:pPr marL="0" indent="0">
              <a:buNone/>
            </a:pPr>
            <a:r>
              <a:rPr lang="en-US" sz="3200" b="1" u="sng" dirty="0" smtClean="0">
                <a:solidFill>
                  <a:srgbClr val="FF0000"/>
                </a:solidFill>
                <a:latin typeface="Times New Roman" panose="02020603050405020304" pitchFamily="18" charset="0"/>
                <a:cs typeface="Times New Roman" panose="02020603050405020304" pitchFamily="18" charset="0"/>
              </a:rPr>
              <a:t>Elements of Social Problems </a:t>
            </a:r>
          </a:p>
          <a:p>
            <a:pPr marL="0" indent="0">
              <a:buNone/>
            </a:pPr>
            <a:r>
              <a:rPr lang="en-US" sz="3200" dirty="0" smtClean="0">
                <a:latin typeface="Times New Roman" panose="02020603050405020304" pitchFamily="18" charset="0"/>
                <a:cs typeface="Times New Roman" panose="02020603050405020304" pitchFamily="18" charset="0"/>
              </a:rPr>
              <a:t>The following three elements must be identified in social problems: </a:t>
            </a:r>
          </a:p>
          <a:p>
            <a:pPr marL="514350" indent="-514350">
              <a:buAutoNum type="arabicPeriod"/>
            </a:pPr>
            <a:r>
              <a:rPr lang="en-US" sz="3200" dirty="0" smtClean="0">
                <a:latin typeface="Times New Roman" panose="02020603050405020304" pitchFamily="18" charset="0"/>
                <a:cs typeface="Times New Roman" panose="02020603050405020304" pitchFamily="18" charset="0"/>
              </a:rPr>
              <a:t>They </a:t>
            </a:r>
            <a:r>
              <a:rPr lang="en-US" sz="3200" dirty="0">
                <a:latin typeface="Times New Roman" panose="02020603050405020304" pitchFamily="18" charset="0"/>
                <a:cs typeface="Times New Roman" panose="02020603050405020304" pitchFamily="18" charset="0"/>
              </a:rPr>
              <a:t>cause physical or mental damage to individuals or society.</a:t>
            </a:r>
          </a:p>
          <a:p>
            <a:pPr marL="514350" indent="-514350">
              <a:buAutoNum type="arabicPeriod"/>
            </a:pPr>
            <a:r>
              <a:rPr lang="en-US" sz="3200" dirty="0" smtClean="0">
                <a:latin typeface="Times New Roman" panose="02020603050405020304" pitchFamily="18" charset="0"/>
                <a:cs typeface="Times New Roman" panose="02020603050405020304" pitchFamily="18" charset="0"/>
              </a:rPr>
              <a:t>They </a:t>
            </a:r>
            <a:r>
              <a:rPr lang="en-US" sz="3200" dirty="0">
                <a:latin typeface="Times New Roman" panose="02020603050405020304" pitchFamily="18" charset="0"/>
                <a:cs typeface="Times New Roman" panose="02020603050405020304" pitchFamily="18" charset="0"/>
              </a:rPr>
              <a:t>offend the values or standards of a large segment of society.</a:t>
            </a:r>
          </a:p>
          <a:p>
            <a:pPr marL="514350" indent="-514350">
              <a:buAutoNum type="arabicPeriod"/>
            </a:pPr>
            <a:r>
              <a:rPr lang="en-US" sz="3200" dirty="0" smtClean="0">
                <a:latin typeface="Times New Roman" panose="02020603050405020304" pitchFamily="18" charset="0"/>
                <a:cs typeface="Times New Roman" panose="02020603050405020304" pitchFamily="18" charset="0"/>
              </a:rPr>
              <a:t>They </a:t>
            </a:r>
            <a:r>
              <a:rPr lang="en-US" sz="3200" dirty="0">
                <a:latin typeface="Times New Roman" panose="02020603050405020304" pitchFamily="18" charset="0"/>
                <a:cs typeface="Times New Roman" panose="02020603050405020304" pitchFamily="18" charset="0"/>
              </a:rPr>
              <a:t>persist for an extended period of time.</a:t>
            </a:r>
          </a:p>
          <a:p>
            <a:pPr marL="514350" indent="-514350">
              <a:buAutoNum type="arabicPeriod"/>
            </a:pPr>
            <a:r>
              <a:rPr lang="en-US" sz="3200" dirty="0" smtClean="0">
                <a:latin typeface="Times New Roman" panose="02020603050405020304" pitchFamily="18" charset="0"/>
                <a:cs typeface="Times New Roman" panose="02020603050405020304" pitchFamily="18" charset="0"/>
              </a:rPr>
              <a:t>They </a:t>
            </a:r>
            <a:r>
              <a:rPr lang="en-US" sz="3200" dirty="0">
                <a:latin typeface="Times New Roman" panose="02020603050405020304" pitchFamily="18" charset="0"/>
                <a:cs typeface="Times New Roman" panose="02020603050405020304" pitchFamily="18" charset="0"/>
              </a:rPr>
              <a:t>generate competing proposed solutions from different groups </a:t>
            </a:r>
            <a:r>
              <a:rPr lang="en-US" sz="3200" dirty="0" smtClean="0">
                <a:latin typeface="Times New Roman" panose="02020603050405020304" pitchFamily="18" charset="0"/>
                <a:cs typeface="Times New Roman" panose="02020603050405020304" pitchFamily="18" charset="0"/>
              </a:rPr>
              <a:t>which.</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1541063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13973" y="343285"/>
            <a:ext cx="10515600" cy="4351338"/>
          </a:xfrm>
        </p:spPr>
        <p:txBody>
          <a:bodyPr>
            <a:noAutofit/>
          </a:bodyPr>
          <a:lstStyle/>
          <a:p>
            <a:pPr marL="0" indent="0" algn="just">
              <a:buNone/>
            </a:pPr>
            <a:r>
              <a:rPr lang="en-US" sz="3200" b="1" u="sng" dirty="0">
                <a:solidFill>
                  <a:srgbClr val="FF0000"/>
                </a:solidFill>
                <a:latin typeface="Times New Roman" panose="02020603050405020304" pitchFamily="18" charset="0"/>
                <a:cs typeface="Times New Roman" panose="02020603050405020304" pitchFamily="18" charset="0"/>
              </a:rPr>
              <a:t>Factors that Define a Social </a:t>
            </a:r>
            <a:r>
              <a:rPr lang="en-US" sz="3200" b="1" u="sng" dirty="0" smtClean="0">
                <a:solidFill>
                  <a:srgbClr val="FF0000"/>
                </a:solidFill>
                <a:latin typeface="Times New Roman" panose="02020603050405020304" pitchFamily="18" charset="0"/>
                <a:cs typeface="Times New Roman" panose="02020603050405020304" pitchFamily="18" charset="0"/>
              </a:rPr>
              <a:t>Problem</a:t>
            </a:r>
          </a:p>
          <a:p>
            <a:pPr marL="514350" indent="-514350" algn="just">
              <a:buFont typeface="+mj-lt"/>
              <a:buAutoNum type="arabicPeriod"/>
            </a:pPr>
            <a:r>
              <a:rPr lang="en-US" sz="3200" b="1" dirty="0" smtClean="0">
                <a:solidFill>
                  <a:srgbClr val="00B0F0"/>
                </a:solidFill>
              </a:rPr>
              <a:t>HISTORY</a:t>
            </a:r>
            <a:r>
              <a:rPr lang="en-US" sz="3200" dirty="0" smtClean="0"/>
              <a:t>:</a:t>
            </a:r>
          </a:p>
          <a:p>
            <a:pPr marL="0" indent="0" algn="just">
              <a:buNone/>
            </a:pPr>
            <a:r>
              <a:rPr lang="en-US" sz="3200" dirty="0">
                <a:latin typeface="Times New Roman" panose="02020603050405020304" pitchFamily="18" charset="0"/>
                <a:cs typeface="Times New Roman" panose="02020603050405020304" pitchFamily="18" charset="0"/>
              </a:rPr>
              <a:t>History changes the definition of social problems. The issues that society considered major in the past are often not that important in the present</a:t>
            </a:r>
            <a:r>
              <a:rPr lang="en-US" sz="3200" dirty="0" smtClean="0">
                <a:latin typeface="Times New Roman" panose="02020603050405020304" pitchFamily="18" charset="0"/>
                <a:cs typeface="Times New Roman" panose="02020603050405020304" pitchFamily="18" charset="0"/>
              </a:rPr>
              <a:t>.</a:t>
            </a:r>
          </a:p>
          <a:p>
            <a:pPr marL="0" indent="0" algn="just">
              <a:buNone/>
            </a:pPr>
            <a:r>
              <a:rPr lang="en-US" sz="3200" b="1" dirty="0" smtClean="0">
                <a:solidFill>
                  <a:srgbClr val="00B0F0"/>
                </a:solidFill>
              </a:rPr>
              <a:t>2. CULTURAL VALUES:</a:t>
            </a:r>
          </a:p>
          <a:p>
            <a:pPr marL="0" indent="0" algn="just">
              <a:buNone/>
            </a:pPr>
            <a:r>
              <a:rPr lang="en-US" sz="3200" dirty="0">
                <a:latin typeface="Times New Roman" panose="02020603050405020304" pitchFamily="18" charset="0"/>
                <a:cs typeface="Times New Roman" panose="02020603050405020304" pitchFamily="18" charset="0"/>
              </a:rPr>
              <a:t>Values are a part of society’s nonmaterial culture that represent standards by which we determine what is good, bad, right, or wrong. Societies tend to define social problems according to their cultural values. For example, in countries where women’s education is devalued, it’s not seen as a social problem for girls to be illiterate. this would be shocking.</a:t>
            </a:r>
          </a:p>
        </p:txBody>
      </p:sp>
    </p:spTree>
    <p:extLst>
      <p:ext uri="{BB962C8B-B14F-4D97-AF65-F5344CB8AC3E}">
        <p14:creationId xmlns:p14="http://schemas.microsoft.com/office/powerpoint/2010/main" val="31530226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7713" y="263771"/>
            <a:ext cx="10515600" cy="4351338"/>
          </a:xfrm>
        </p:spPr>
        <p:txBody>
          <a:bodyPr>
            <a:noAutofit/>
          </a:bodyPr>
          <a:lstStyle/>
          <a:p>
            <a:pPr marL="0" indent="0" algn="just">
              <a:buNone/>
            </a:pPr>
            <a:r>
              <a:rPr lang="en-US" sz="3200" b="1" dirty="0" smtClean="0">
                <a:solidFill>
                  <a:srgbClr val="00B0F0"/>
                </a:solidFill>
              </a:rPr>
              <a:t>3. CULTURAL </a:t>
            </a:r>
            <a:r>
              <a:rPr lang="en-US" sz="3200" b="1" dirty="0">
                <a:solidFill>
                  <a:srgbClr val="00B0F0"/>
                </a:solidFill>
              </a:rPr>
              <a:t>UNIVERSALS</a:t>
            </a:r>
            <a:r>
              <a:rPr lang="en-US" sz="3200" dirty="0" smtClean="0"/>
              <a:t>:</a:t>
            </a:r>
          </a:p>
          <a:p>
            <a:pPr marL="0" indent="0" algn="just">
              <a:buNone/>
            </a:pPr>
            <a:r>
              <a:rPr lang="en-US" sz="3200" dirty="0">
                <a:latin typeface="Times New Roman" panose="02020603050405020304" pitchFamily="18" charset="0"/>
                <a:cs typeface="Times New Roman" panose="02020603050405020304" pitchFamily="18" charset="0"/>
              </a:rPr>
              <a:t>A cultural universal refers to aspects of social life common across all societies, such as births, deaths, crime, and war. In response to these issues, societies develop customs. For example, wedding ceremonies are celebrated worldwide, often featuring similar elements like fancy clothes and gatherings, despite variations in details. Similarly, social problems exist in every society, but the ways they are addressed can differ significantly across cultures</a:t>
            </a:r>
            <a:r>
              <a:rPr lang="en-US" sz="3200" dirty="0" smtClean="0">
                <a:latin typeface="Times New Roman" panose="02020603050405020304" pitchFamily="18" charset="0"/>
                <a:cs typeface="Times New Roman" panose="02020603050405020304" pitchFamily="18" charset="0"/>
              </a:rPr>
              <a:t>.</a:t>
            </a:r>
          </a:p>
          <a:p>
            <a:pPr marL="0" indent="0" algn="just">
              <a:buNone/>
            </a:pPr>
            <a:r>
              <a:rPr lang="en-US" sz="3200" b="1" dirty="0">
                <a:solidFill>
                  <a:srgbClr val="00B0F0"/>
                </a:solidFill>
              </a:rPr>
              <a:t>4. AWARENESS:</a:t>
            </a:r>
            <a:endParaRPr lang="en-US" sz="3200" b="1" dirty="0" smtClean="0">
              <a:solidFill>
                <a:srgbClr val="00B0F0"/>
              </a:solidFill>
            </a:endParaRPr>
          </a:p>
          <a:p>
            <a:pPr marL="0" indent="0" algn="just">
              <a:buNone/>
            </a:pPr>
            <a:r>
              <a:rPr lang="en-US" sz="3200" dirty="0">
                <a:latin typeface="Times New Roman" panose="02020603050405020304" pitchFamily="18" charset="0"/>
                <a:cs typeface="Times New Roman" panose="02020603050405020304" pitchFamily="18" charset="0"/>
              </a:rPr>
              <a:t>The last factor that defines a social problem is awareness. Awareness is the ability of a person or group to bring a problem into public recognition. This often happens only after years of conflict.</a:t>
            </a:r>
          </a:p>
        </p:txBody>
      </p:sp>
    </p:spTree>
    <p:extLst>
      <p:ext uri="{BB962C8B-B14F-4D97-AF65-F5344CB8AC3E}">
        <p14:creationId xmlns:p14="http://schemas.microsoft.com/office/powerpoint/2010/main" val="17050138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60814" y="692481"/>
            <a:ext cx="10515600" cy="5590331"/>
          </a:xfrm>
        </p:spPr>
        <p:txBody>
          <a:bodyPr>
            <a:noAutofit/>
          </a:bodyPr>
          <a:lstStyle/>
          <a:p>
            <a:pPr marL="0" indent="0" algn="just">
              <a:buNone/>
            </a:pPr>
            <a:r>
              <a:rPr lang="en-US" sz="3200" b="1" u="sng" dirty="0" smtClean="0">
                <a:solidFill>
                  <a:srgbClr val="FF0000"/>
                </a:solidFill>
                <a:latin typeface="Times New Roman" panose="02020603050405020304" pitchFamily="18" charset="0"/>
                <a:cs typeface="Times New Roman" panose="02020603050405020304" pitchFamily="18" charset="0"/>
              </a:rPr>
              <a:t>Classifications of Social Problems </a:t>
            </a:r>
          </a:p>
          <a:p>
            <a:pPr marL="0" indent="0" algn="just">
              <a:buNone/>
            </a:pPr>
            <a:r>
              <a:rPr lang="en-US" sz="3200" dirty="0" smtClean="0">
                <a:latin typeface="Times New Roman" panose="02020603050405020304" pitchFamily="18" charset="0"/>
                <a:cs typeface="Times New Roman" panose="02020603050405020304" pitchFamily="18" charset="0"/>
              </a:rPr>
              <a:t>Some sociologists have made some attempts to classify social problems. </a:t>
            </a:r>
            <a:r>
              <a:rPr lang="en-US" sz="3200" dirty="0" smtClean="0">
                <a:solidFill>
                  <a:srgbClr val="FF0000"/>
                </a:solidFill>
                <a:latin typeface="Times New Roman" panose="02020603050405020304" pitchFamily="18" charset="0"/>
                <a:cs typeface="Times New Roman" panose="02020603050405020304" pitchFamily="18" charset="0"/>
              </a:rPr>
              <a:t>Harold A. Phelps </a:t>
            </a:r>
            <a:r>
              <a:rPr lang="en-US" sz="3200" dirty="0" smtClean="0">
                <a:latin typeface="Times New Roman" panose="02020603050405020304" pitchFamily="18" charset="0"/>
                <a:cs typeface="Times New Roman" panose="02020603050405020304" pitchFamily="18" charset="0"/>
              </a:rPr>
              <a:t>classified them under four categories: </a:t>
            </a:r>
          </a:p>
          <a:p>
            <a:pPr algn="just"/>
            <a:r>
              <a:rPr lang="en-US" sz="3200" dirty="0" smtClean="0">
                <a:latin typeface="Times New Roman" panose="02020603050405020304" pitchFamily="18" charset="0"/>
                <a:cs typeface="Times New Roman" panose="02020603050405020304" pitchFamily="18" charset="0"/>
              </a:rPr>
              <a:t>Economic (poverty, unemployment, dependency, and so on),</a:t>
            </a:r>
          </a:p>
          <a:p>
            <a:pPr algn="just"/>
            <a:r>
              <a:rPr lang="en-US" sz="3200" dirty="0" smtClean="0">
                <a:latin typeface="Times New Roman" panose="02020603050405020304" pitchFamily="18" charset="0"/>
                <a:cs typeface="Times New Roman" panose="02020603050405020304" pitchFamily="18" charset="0"/>
              </a:rPr>
              <a:t>Biological </a:t>
            </a:r>
            <a:r>
              <a:rPr lang="ar-IQ"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like (physical diseases and defects), </a:t>
            </a:r>
          </a:p>
          <a:p>
            <a:pPr algn="just"/>
            <a:r>
              <a:rPr lang="en-US" sz="3200" dirty="0" smtClean="0">
                <a:latin typeface="Times New Roman" panose="02020603050405020304" pitchFamily="18" charset="0"/>
                <a:cs typeface="Times New Roman" panose="02020603050405020304" pitchFamily="18" charset="0"/>
              </a:rPr>
              <a:t>Bio-psychological  like (neurosis, psychosis, suicide, and alcoholism), and</a:t>
            </a:r>
          </a:p>
          <a:p>
            <a:pPr algn="just"/>
            <a:r>
              <a:rPr lang="en-US" sz="3200" dirty="0" smtClean="0">
                <a:latin typeface="Times New Roman" panose="02020603050405020304" pitchFamily="18" charset="0"/>
                <a:cs typeface="Times New Roman" panose="02020603050405020304" pitchFamily="18" charset="0"/>
              </a:rPr>
              <a:t> Cultural  like (problems of old age, homeless and widowed, illegitimacy, crime, and juvenile delinquency </a:t>
            </a:r>
            <a:r>
              <a:rPr lang="ar-IQ" sz="3200" dirty="0" smtClean="0">
                <a:latin typeface="Times New Roman" panose="02020603050405020304" pitchFamily="18" charset="0"/>
                <a:cs typeface="Times New Roman" panose="02020603050405020304" pitchFamily="18" charset="0"/>
              </a:rPr>
              <a:t>جنوح</a:t>
            </a:r>
            <a:r>
              <a:rPr lang="en-US" sz="3200" dirty="0" smtClean="0">
                <a:latin typeface="Times New Roman" panose="02020603050405020304" pitchFamily="18" charset="0"/>
                <a:cs typeface="Times New Roman" panose="02020603050405020304" pitchFamily="18" charset="0"/>
              </a:rPr>
              <a:t>).</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710608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69579"/>
            <a:ext cx="10515600" cy="5207384"/>
          </a:xfrm>
        </p:spPr>
        <p:txBody>
          <a:bodyPr>
            <a:normAutofit/>
          </a:bodyPr>
          <a:lstStyle/>
          <a:p>
            <a:pPr marL="0" indent="0">
              <a:buNone/>
            </a:pPr>
            <a:r>
              <a:rPr lang="en-US" sz="3500" b="1" dirty="0">
                <a:solidFill>
                  <a:srgbClr val="FF0000"/>
                </a:solidFill>
                <a:latin typeface="Times New Roman" panose="02020603050405020304" pitchFamily="18" charset="0"/>
                <a:cs typeface="Times New Roman" panose="02020603050405020304" pitchFamily="18" charset="0"/>
              </a:rPr>
              <a:t>Common social problems affecting individuals physically and psychologically </a:t>
            </a:r>
            <a:endParaRPr lang="en-US" sz="3500" b="1" dirty="0" smtClean="0">
              <a:solidFill>
                <a:srgbClr val="FF0000"/>
              </a:solidFill>
              <a:latin typeface="Times New Roman" panose="02020603050405020304" pitchFamily="18" charset="0"/>
              <a:cs typeface="Times New Roman" panose="02020603050405020304" pitchFamily="18" charset="0"/>
            </a:endParaRPr>
          </a:p>
          <a:p>
            <a:pPr marL="0" indent="0">
              <a:buNone/>
            </a:pPr>
            <a:endParaRPr lang="en-US" sz="3200" b="1" u="sng"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US" sz="3200" b="1" u="sng" dirty="0" smtClean="0">
                <a:solidFill>
                  <a:srgbClr val="FF0000"/>
                </a:solidFill>
                <a:latin typeface="Times New Roman" panose="02020603050405020304" pitchFamily="18" charset="0"/>
                <a:cs typeface="Times New Roman" panose="02020603050405020304" pitchFamily="18" charset="0"/>
              </a:rPr>
              <a:t>Crime </a:t>
            </a:r>
          </a:p>
          <a:p>
            <a:pPr marL="0" indent="0">
              <a:buNone/>
            </a:pPr>
            <a:r>
              <a:rPr lang="en-US" sz="3200" dirty="0" smtClean="0">
                <a:latin typeface="Times New Roman" panose="02020603050405020304" pitchFamily="18" charset="0"/>
                <a:cs typeface="Times New Roman" panose="02020603050405020304" pitchFamily="18" charset="0"/>
              </a:rPr>
              <a:t>Crime is a great social problem facing every society. It is an act forbidden by law, and there is a penalty  </a:t>
            </a:r>
            <a:r>
              <a:rPr lang="ar-IQ" sz="3200" dirty="0" smtClean="0">
                <a:latin typeface="Times New Roman" panose="02020603050405020304" pitchFamily="18" charset="0"/>
                <a:cs typeface="Times New Roman" panose="02020603050405020304" pitchFamily="18" charset="0"/>
              </a:rPr>
              <a:t>جزاء </a:t>
            </a:r>
            <a:r>
              <a:rPr lang="en-US" sz="3200" dirty="0" smtClean="0">
                <a:latin typeface="Times New Roman" panose="02020603050405020304" pitchFamily="18" charset="0"/>
                <a:cs typeface="Times New Roman" panose="02020603050405020304" pitchFamily="18" charset="0"/>
              </a:rPr>
              <a:t>prescribed for it. It is the price paid for the advance of civilization. It is a major problem in modern civilized societies. </a:t>
            </a:r>
          </a:p>
        </p:txBody>
      </p:sp>
    </p:spTree>
    <p:extLst>
      <p:ext uri="{BB962C8B-B14F-4D97-AF65-F5344CB8AC3E}">
        <p14:creationId xmlns:p14="http://schemas.microsoft.com/office/powerpoint/2010/main" val="40011683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21383" y="958359"/>
            <a:ext cx="10515600" cy="4351338"/>
          </a:xfrm>
        </p:spPr>
        <p:txBody>
          <a:bodyPr>
            <a:noAutofit/>
          </a:bodyPr>
          <a:lstStyle/>
          <a:p>
            <a:pPr marL="0" indent="0">
              <a:buNone/>
            </a:pPr>
            <a:r>
              <a:rPr lang="en-US" sz="3200" b="1" u="sng" dirty="0">
                <a:solidFill>
                  <a:srgbClr val="FF0000"/>
                </a:solidFill>
                <a:latin typeface="Times New Roman" panose="02020603050405020304" pitchFamily="18" charset="0"/>
                <a:cs typeface="Times New Roman" panose="02020603050405020304" pitchFamily="18" charset="0"/>
              </a:rPr>
              <a:t>Classifications of Crime</a:t>
            </a:r>
            <a:endParaRPr lang="en-US" sz="3200" b="1" u="sng"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Crimes against body: Murder or its attempt, kidnapping, hurt, and causing death by negligence.</a:t>
            </a:r>
          </a:p>
          <a:p>
            <a:pPr marL="0" indent="0">
              <a:buNone/>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Crimes against property</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robbery</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burglary </a:t>
            </a:r>
            <a:r>
              <a:rPr lang="ar-IQ" sz="3200" dirty="0" smtClean="0">
                <a:latin typeface="Times New Roman" panose="02020603050405020304" pitchFamily="18" charset="0"/>
                <a:cs typeface="Times New Roman" panose="02020603050405020304" pitchFamily="18" charset="0"/>
              </a:rPr>
              <a:t>السطو</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theft, and </a:t>
            </a:r>
            <a:r>
              <a:rPr lang="en-US" sz="3200" dirty="0" smtClean="0">
                <a:latin typeface="Times New Roman" panose="02020603050405020304" pitchFamily="18" charset="0"/>
                <a:cs typeface="Times New Roman" panose="02020603050405020304" pitchFamily="18" charset="0"/>
              </a:rPr>
              <a:t>extortion</a:t>
            </a:r>
            <a:r>
              <a:rPr lang="ar-IQ" sz="3200" dirty="0" smtClean="0">
                <a:latin typeface="Times New Roman" panose="02020603050405020304" pitchFamily="18" charset="0"/>
                <a:cs typeface="Times New Roman" panose="02020603050405020304" pitchFamily="18" charset="0"/>
              </a:rPr>
              <a:t>الابتزاز</a:t>
            </a:r>
            <a:endParaRPr lang="en-US" sz="3200" dirty="0" smtClean="0">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Crimes under public order</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Riots </a:t>
            </a:r>
            <a:r>
              <a:rPr lang="ar-IQ" sz="3200" dirty="0" smtClean="0">
                <a:latin typeface="Times New Roman" panose="02020603050405020304" pitchFamily="18" charset="0"/>
                <a:cs typeface="Times New Roman" panose="02020603050405020304" pitchFamily="18" charset="0"/>
              </a:rPr>
              <a:t>اعمال شغب</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and </a:t>
            </a:r>
            <a:r>
              <a:rPr lang="en-US" sz="3200" dirty="0" smtClean="0">
                <a:latin typeface="Times New Roman" panose="02020603050405020304" pitchFamily="18" charset="0"/>
                <a:cs typeface="Times New Roman" panose="02020603050405020304" pitchFamily="18" charset="0"/>
              </a:rPr>
              <a:t>arson</a:t>
            </a:r>
            <a:r>
              <a:rPr lang="ar-IQ" sz="3200" dirty="0" smtClean="0">
                <a:latin typeface="Times New Roman" panose="02020603050405020304" pitchFamily="18" charset="0"/>
                <a:cs typeface="Times New Roman" panose="02020603050405020304" pitchFamily="18" charset="0"/>
              </a:rPr>
              <a:t> الحرق</a:t>
            </a:r>
            <a:r>
              <a:rPr lang="en-US" sz="3200" dirty="0" smtClean="0">
                <a:latin typeface="Times New Roman" panose="02020603050405020304" pitchFamily="18" charset="0"/>
                <a:cs typeface="Times New Roman" panose="02020603050405020304" pitchFamily="18" charset="0"/>
              </a:rPr>
              <a:t>.</a:t>
            </a:r>
            <a:endParaRPr lang="ar-IQ" sz="3200" dirty="0" smtClean="0">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Economic</a:t>
            </a:r>
            <a:r>
              <a:rPr lang="ar-IQ"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crimes</a:t>
            </a:r>
            <a:r>
              <a:rPr lang="en-US" sz="3200" dirty="0">
                <a:latin typeface="Times New Roman" panose="02020603050405020304" pitchFamily="18" charset="0"/>
                <a:cs typeface="Times New Roman" panose="02020603050405020304" pitchFamily="18" charset="0"/>
              </a:rPr>
              <a:t>: Criminal breach of trust, cheating, and </a:t>
            </a:r>
            <a:r>
              <a:rPr lang="en-US" sz="3200" dirty="0" smtClean="0">
                <a:latin typeface="Times New Roman" panose="02020603050405020304" pitchFamily="18" charset="0"/>
                <a:cs typeface="Times New Roman" panose="02020603050405020304" pitchFamily="18" charset="0"/>
              </a:rPr>
              <a:t>counterfeiting</a:t>
            </a:r>
            <a:r>
              <a:rPr lang="ar-IQ" sz="3200" dirty="0" smtClean="0">
                <a:latin typeface="Times New Roman" panose="02020603050405020304" pitchFamily="18" charset="0"/>
                <a:cs typeface="Times New Roman" panose="02020603050405020304" pitchFamily="18" charset="0"/>
              </a:rPr>
              <a:t>  التزيف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324986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77072" y="509047"/>
            <a:ext cx="11306666" cy="6249972"/>
          </a:xfrm>
        </p:spPr>
        <p:txBody>
          <a:bodyPr>
            <a:noAutofit/>
          </a:bodyPr>
          <a:lstStyle/>
          <a:p>
            <a:pPr marL="0" indent="0" algn="just">
              <a:buNone/>
            </a:pP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Crimes</a:t>
            </a:r>
            <a:r>
              <a:rPr lang="ar-IQ"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against</a:t>
            </a:r>
            <a:r>
              <a:rPr lang="ar-IQ" sz="3200" dirty="0" err="1"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women</a:t>
            </a:r>
            <a:r>
              <a:rPr lang="en-US" sz="3200" dirty="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Rape, </a:t>
            </a:r>
            <a:r>
              <a:rPr lang="en-US" sz="3200" dirty="0">
                <a:latin typeface="Times New Roman" panose="02020603050405020304" pitchFamily="18" charset="0"/>
                <a:cs typeface="Times New Roman" panose="02020603050405020304" pitchFamily="18" charset="0"/>
              </a:rPr>
              <a:t>cruelty </a:t>
            </a:r>
            <a:r>
              <a:rPr lang="ar-IQ" sz="3200" dirty="0" smtClean="0">
                <a:latin typeface="Times New Roman" panose="02020603050405020304" pitchFamily="18" charset="0"/>
                <a:cs typeface="Times New Roman" panose="02020603050405020304" pitchFamily="18" charset="0"/>
              </a:rPr>
              <a:t>قسوة </a:t>
            </a:r>
            <a:r>
              <a:rPr lang="en-US" sz="3200" dirty="0" smtClean="0">
                <a:latin typeface="Times New Roman" panose="02020603050405020304" pitchFamily="18" charset="0"/>
                <a:cs typeface="Times New Roman" panose="02020603050405020304" pitchFamily="18" charset="0"/>
              </a:rPr>
              <a:t> by </a:t>
            </a:r>
            <a:r>
              <a:rPr lang="en-US" sz="3200" dirty="0">
                <a:latin typeface="Times New Roman" panose="02020603050405020304" pitchFamily="18" charset="0"/>
                <a:cs typeface="Times New Roman" panose="02020603050405020304" pitchFamily="18" charset="0"/>
              </a:rPr>
              <a:t>husband and relatives, </a:t>
            </a:r>
            <a:r>
              <a:rPr lang="en-US" sz="3200" dirty="0" smtClean="0">
                <a:latin typeface="Times New Roman" panose="02020603050405020304" pitchFamily="18" charset="0"/>
                <a:cs typeface="Times New Roman" panose="02020603050405020304" pitchFamily="18" charset="0"/>
              </a:rPr>
              <a:t>sexual harassment</a:t>
            </a:r>
            <a:r>
              <a:rPr lang="ar-IQ" sz="3200" dirty="0" smtClean="0">
                <a:latin typeface="Times New Roman" panose="02020603050405020304" pitchFamily="18" charset="0"/>
                <a:cs typeface="Times New Roman" panose="02020603050405020304" pitchFamily="18" charset="0"/>
              </a:rPr>
              <a:t>تحرش</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and importation of </a:t>
            </a:r>
            <a:r>
              <a:rPr lang="en-US" sz="3200" dirty="0" smtClean="0">
                <a:latin typeface="Times New Roman" panose="02020603050405020304" pitchFamily="18" charset="0"/>
                <a:cs typeface="Times New Roman" panose="02020603050405020304" pitchFamily="18" charset="0"/>
              </a:rPr>
              <a:t>girls.</a:t>
            </a:r>
            <a:endParaRPr lang="ar-IQ" sz="3200" dirty="0">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 Crimes</a:t>
            </a:r>
            <a:r>
              <a:rPr lang="ar-IQ"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against</a:t>
            </a:r>
            <a:r>
              <a:rPr lang="ar-IQ" sz="3200" dirty="0" err="1"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children</a:t>
            </a:r>
            <a:r>
              <a:rPr lang="en-US" sz="3200" dirty="0">
                <a:latin typeface="Times New Roman" panose="02020603050405020304" pitchFamily="18" charset="0"/>
                <a:cs typeface="Times New Roman" panose="02020603050405020304" pitchFamily="18" charset="0"/>
              </a:rPr>
              <a:t>: Child rape, kidnapping and </a:t>
            </a:r>
            <a:r>
              <a:rPr lang="en-US" sz="3200" dirty="0" smtClean="0">
                <a:latin typeface="Times New Roman" panose="02020603050405020304" pitchFamily="18" charset="0"/>
                <a:cs typeface="Times New Roman" panose="02020603050405020304" pitchFamily="18" charset="0"/>
              </a:rPr>
              <a:t>of </a:t>
            </a:r>
            <a:r>
              <a:rPr lang="en-US" sz="3200" dirty="0">
                <a:latin typeface="Times New Roman" panose="02020603050405020304" pitchFamily="18" charset="0"/>
                <a:cs typeface="Times New Roman" panose="02020603050405020304" pitchFamily="18" charset="0"/>
              </a:rPr>
              <a:t>children, selling or </a:t>
            </a:r>
            <a:r>
              <a:rPr lang="en-US" sz="3200" dirty="0" smtClean="0">
                <a:latin typeface="Times New Roman" panose="02020603050405020304" pitchFamily="18" charset="0"/>
                <a:cs typeface="Times New Roman" panose="02020603050405020304" pitchFamily="18" charset="0"/>
              </a:rPr>
              <a:t>buying </a:t>
            </a:r>
            <a:r>
              <a:rPr lang="en-US" sz="3200" dirty="0">
                <a:latin typeface="Times New Roman" panose="02020603050405020304" pitchFamily="18" charset="0"/>
                <a:cs typeface="Times New Roman" panose="02020603050405020304" pitchFamily="18" charset="0"/>
              </a:rPr>
              <a:t>of girls for prostitution, </a:t>
            </a:r>
            <a:r>
              <a:rPr lang="en-US" sz="3200" dirty="0" smtClean="0">
                <a:latin typeface="Times New Roman" panose="02020603050405020304" pitchFamily="18" charset="0"/>
                <a:cs typeface="Times New Roman" panose="02020603050405020304" pitchFamily="18" charset="0"/>
              </a:rPr>
              <a:t>exposure </a:t>
            </a:r>
            <a:r>
              <a:rPr lang="en-US" sz="3200" dirty="0">
                <a:latin typeface="Times New Roman" panose="02020603050405020304" pitchFamily="18" charset="0"/>
                <a:cs typeface="Times New Roman" panose="02020603050405020304" pitchFamily="18" charset="0"/>
              </a:rPr>
              <a:t>and </a:t>
            </a:r>
            <a:r>
              <a:rPr lang="en-US" sz="3200" dirty="0" smtClean="0">
                <a:latin typeface="Times New Roman" panose="02020603050405020304" pitchFamily="18" charset="0"/>
                <a:cs typeface="Times New Roman" panose="02020603050405020304" pitchFamily="18" charset="0"/>
              </a:rPr>
              <a:t>abandonment</a:t>
            </a:r>
            <a:r>
              <a:rPr lang="ar-IQ" sz="3200" dirty="0" smtClean="0">
                <a:latin typeface="Times New Roman" panose="02020603050405020304" pitchFamily="18" charset="0"/>
                <a:cs typeface="Times New Roman" panose="02020603050405020304" pitchFamily="18" charset="0"/>
              </a:rPr>
              <a:t> التخلي</a:t>
            </a:r>
            <a:r>
              <a:rPr lang="en-US" sz="3200" dirty="0" smtClean="0">
                <a:latin typeface="Times New Roman" panose="02020603050405020304" pitchFamily="18" charset="0"/>
                <a:cs typeface="Times New Roman" panose="02020603050405020304" pitchFamily="18" charset="0"/>
              </a:rPr>
              <a:t>. </a:t>
            </a:r>
            <a:endParaRPr lang="ar-IQ" sz="3200" dirty="0" smtClean="0">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 Professional</a:t>
            </a:r>
            <a:r>
              <a:rPr lang="ar-IQ"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crimes</a:t>
            </a:r>
            <a:r>
              <a:rPr lang="en-US" sz="3200" dirty="0">
                <a:latin typeface="Times New Roman" panose="02020603050405020304" pitchFamily="18" charset="0"/>
                <a:cs typeface="Times New Roman" panose="02020603050405020304" pitchFamily="18" charset="0"/>
              </a:rPr>
              <a:t>: The term professional is used when offenders are highly skilled and are accorded high status among criminals. Their activities include </a:t>
            </a:r>
            <a:r>
              <a:rPr lang="en-US" sz="3200" dirty="0" smtClean="0">
                <a:latin typeface="Times New Roman" panose="02020603050405020304" pitchFamily="18" charset="0"/>
                <a:cs typeface="Times New Roman" panose="02020603050405020304" pitchFamily="18" charset="0"/>
              </a:rPr>
              <a:t>pick-pocketing</a:t>
            </a:r>
            <a:r>
              <a:rPr lang="ar-IQ" sz="3200" dirty="0" smtClean="0">
                <a:latin typeface="Times New Roman" panose="02020603050405020304" pitchFamily="18" charset="0"/>
                <a:cs typeface="Times New Roman" panose="02020603050405020304" pitchFamily="18" charset="0"/>
              </a:rPr>
              <a:t>النشل </a:t>
            </a:r>
            <a:r>
              <a:rPr lang="en-US" sz="3200" dirty="0" smtClean="0">
                <a:latin typeface="Times New Roman" panose="02020603050405020304" pitchFamily="18" charset="0"/>
                <a:cs typeface="Times New Roman" panose="02020603050405020304" pitchFamily="18" charset="0"/>
              </a:rPr>
              <a:t>, shoplifting</a:t>
            </a:r>
            <a:r>
              <a:rPr lang="ar-IQ" sz="3200" dirty="0" smtClean="0">
                <a:latin typeface="Times New Roman" panose="02020603050405020304" pitchFamily="18" charset="0"/>
                <a:cs typeface="Times New Roman" panose="02020603050405020304" pitchFamily="18" charset="0"/>
              </a:rPr>
              <a:t> السرقة</a:t>
            </a:r>
            <a:r>
              <a:rPr lang="en-US" sz="3200" dirty="0" smtClean="0">
                <a:latin typeface="Times New Roman" panose="02020603050405020304" pitchFamily="18" charset="0"/>
                <a:cs typeface="Times New Roman" panose="02020603050405020304" pitchFamily="18" charset="0"/>
              </a:rPr>
              <a:t>, burglary</a:t>
            </a:r>
            <a:r>
              <a:rPr lang="ar-IQ" sz="3200" dirty="0" smtClean="0">
                <a:latin typeface="Times New Roman" panose="02020603050405020304" pitchFamily="18" charset="0"/>
                <a:cs typeface="Times New Roman" panose="02020603050405020304" pitchFamily="18" charset="0"/>
              </a:rPr>
              <a:t>السطو</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passing bad </a:t>
            </a:r>
            <a:r>
              <a:rPr lang="en-US" sz="3200" dirty="0" err="1" smtClean="0">
                <a:latin typeface="Times New Roman" panose="02020603050405020304" pitchFamily="18" charset="0"/>
                <a:cs typeface="Times New Roman" panose="02020603050405020304" pitchFamily="18" charset="0"/>
              </a:rPr>
              <a:t>cheques</a:t>
            </a:r>
            <a:r>
              <a:rPr lang="ar-IQ" sz="3200" dirty="0" smtClean="0">
                <a:latin typeface="Times New Roman" panose="02020603050405020304" pitchFamily="18" charset="0"/>
                <a:cs typeface="Times New Roman" panose="02020603050405020304" pitchFamily="18" charset="0"/>
              </a:rPr>
              <a:t> </a:t>
            </a: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extorting money from persons in illegal sex </a:t>
            </a:r>
            <a:r>
              <a:rPr lang="en-US" sz="3200" dirty="0" smtClean="0">
                <a:latin typeface="Times New Roman" panose="02020603050405020304" pitchFamily="18" charset="0"/>
                <a:cs typeface="Times New Roman" panose="02020603050405020304" pitchFamily="18" charset="0"/>
              </a:rPr>
              <a:t>activities.</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516909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005491"/>
            <a:ext cx="10515600" cy="4351338"/>
          </a:xfrm>
        </p:spPr>
        <p:txBody>
          <a:bodyPr>
            <a:normAutofit/>
          </a:bodyPr>
          <a:lstStyle/>
          <a:p>
            <a:pPr marL="0" indent="0" algn="just">
              <a:buNone/>
            </a:pPr>
            <a:r>
              <a:rPr lang="en-US" sz="3200" b="1" u="sng" dirty="0" smtClean="0">
                <a:solidFill>
                  <a:srgbClr val="FF0000"/>
                </a:solidFill>
                <a:latin typeface="Times New Roman" panose="02020603050405020304" pitchFamily="18" charset="0"/>
                <a:cs typeface="Times New Roman" panose="02020603050405020304" pitchFamily="18" charset="0"/>
              </a:rPr>
              <a:t>Unemployment </a:t>
            </a:r>
          </a:p>
          <a:p>
            <a:pPr marL="0" indent="0" algn="just">
              <a:buNone/>
            </a:pPr>
            <a:r>
              <a:rPr lang="en-US" sz="3200" dirty="0" smtClean="0">
                <a:latin typeface="Times New Roman" panose="02020603050405020304" pitchFamily="18" charset="0"/>
                <a:cs typeface="Times New Roman" panose="02020603050405020304" pitchFamily="18" charset="0"/>
              </a:rPr>
              <a:t>Unemployment  generally </a:t>
            </a:r>
            <a:r>
              <a:rPr lang="en-US" sz="3200" dirty="0">
                <a:latin typeface="Times New Roman" panose="02020603050405020304" pitchFamily="18" charset="0"/>
                <a:cs typeface="Times New Roman" panose="02020603050405020304" pitchFamily="18" charset="0"/>
              </a:rPr>
              <a:t>means failure of a potential individual to get an opportunity to work. One who refuses to work is also said to be unemployed. In other words, one who fails to get an opportunity to work in gainful productive activity is called unemployed. </a:t>
            </a:r>
            <a:endParaRPr lang="en-US" sz="3200" dirty="0" smtClean="0">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Hence</a:t>
            </a:r>
            <a:r>
              <a:rPr lang="en-US" sz="3200" dirty="0">
                <a:latin typeface="Times New Roman" panose="02020603050405020304" pitchFamily="18" charset="0"/>
                <a:cs typeface="Times New Roman" panose="02020603050405020304" pitchFamily="18" charset="0"/>
              </a:rPr>
              <a:t>, unemployment is a condition or situation in which some capable individuals, though willing to work, fail to get a job opportunity to get some regular income for their livelihood</a:t>
            </a:r>
          </a:p>
        </p:txBody>
      </p:sp>
    </p:spTree>
    <p:extLst>
      <p:ext uri="{BB962C8B-B14F-4D97-AF65-F5344CB8AC3E}">
        <p14:creationId xmlns:p14="http://schemas.microsoft.com/office/powerpoint/2010/main" val="178693838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4505" y="1175176"/>
            <a:ext cx="10515600" cy="5319892"/>
          </a:xfrm>
        </p:spPr>
        <p:txBody>
          <a:bodyPr>
            <a:normAutofit/>
          </a:bodyPr>
          <a:lstStyle/>
          <a:p>
            <a:pPr marL="0" indent="0">
              <a:buNone/>
            </a:pPr>
            <a:r>
              <a:rPr lang="en-US" sz="3600" b="1" u="sng" dirty="0">
                <a:solidFill>
                  <a:srgbClr val="FF0000"/>
                </a:solidFill>
                <a:latin typeface="Times New Roman" panose="02020603050405020304" pitchFamily="18" charset="0"/>
                <a:cs typeface="Times New Roman" panose="02020603050405020304" pitchFamily="18" charset="0"/>
              </a:rPr>
              <a:t>Causes of Unemployment </a:t>
            </a:r>
            <a:endParaRPr lang="en-US" sz="3600" b="1" u="sng"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Lack of capital and lack of investment </a:t>
            </a:r>
            <a:endParaRPr lang="en-US"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High production or overproduction; imbalance between demand and supply </a:t>
            </a:r>
            <a:endParaRPr lang="en-US"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Faulty economic planning </a:t>
            </a:r>
            <a:endParaRPr lang="en-US"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Backwardness of agriculture </a:t>
            </a:r>
            <a:endParaRPr lang="en-US" sz="3200" dirty="0" smtClean="0">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Rapid growth of </a:t>
            </a:r>
            <a:r>
              <a:rPr lang="en-US" sz="3200" dirty="0" smtClean="0">
                <a:latin typeface="Times New Roman" panose="02020603050405020304" pitchFamily="18" charset="0"/>
                <a:cs typeface="Times New Roman" panose="02020603050405020304" pitchFamily="18" charset="0"/>
              </a:rPr>
              <a:t>population</a:t>
            </a:r>
          </a:p>
          <a:p>
            <a:pPr marL="0" indent="0">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 Lack of manpower planning </a:t>
            </a:r>
            <a:endParaRPr lang="en-US" sz="3200"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717162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9710" y="940722"/>
            <a:ext cx="10515600" cy="4351338"/>
          </a:xfrm>
        </p:spPr>
        <p:txBody>
          <a:bodyPr>
            <a:normAutofit/>
          </a:bodyPr>
          <a:lstStyle/>
          <a:p>
            <a:pPr marL="0" indent="0">
              <a:buNone/>
            </a:pPr>
            <a:r>
              <a:rPr lang="en-US" sz="3200" b="1" u="sng" dirty="0" smtClean="0">
                <a:solidFill>
                  <a:srgbClr val="FF0000"/>
                </a:solidFill>
                <a:latin typeface="Times New Roman" panose="02020603050405020304" pitchFamily="18" charset="0"/>
                <a:cs typeface="Times New Roman" panose="02020603050405020304" pitchFamily="18" charset="0"/>
              </a:rPr>
              <a:t>Drug addiction </a:t>
            </a:r>
            <a:endParaRPr lang="en-US" sz="3200" b="1" u="sng" dirty="0">
              <a:solidFill>
                <a:srgbClr val="FF0000"/>
              </a:solidFill>
              <a:latin typeface="Times New Roman" panose="02020603050405020304" pitchFamily="18" charset="0"/>
              <a:cs typeface="Times New Roman" panose="02020603050405020304" pitchFamily="18" charset="0"/>
            </a:endParaRPr>
          </a:p>
          <a:p>
            <a:pPr marL="0" indent="0">
              <a:buNone/>
            </a:pPr>
            <a:r>
              <a:rPr lang="en-US" sz="3200" dirty="0" smtClean="0">
                <a:latin typeface="Times New Roman" panose="02020603050405020304" pitchFamily="18" charset="0"/>
                <a:cs typeface="Times New Roman" panose="02020603050405020304" pitchFamily="18" charset="0"/>
              </a:rPr>
              <a:t>World </a:t>
            </a:r>
            <a:r>
              <a:rPr lang="en-US" sz="3200" dirty="0">
                <a:latin typeface="Times New Roman" panose="02020603050405020304" pitchFamily="18" charset="0"/>
                <a:cs typeface="Times New Roman" panose="02020603050405020304" pitchFamily="18" charset="0"/>
              </a:rPr>
              <a:t>Health Organization has defined drug addiction as a state of periodic or chronic </a:t>
            </a:r>
            <a:r>
              <a:rPr lang="en-US" sz="3200" dirty="0" smtClean="0">
                <a:latin typeface="Times New Roman" panose="02020603050405020304" pitchFamily="18" charset="0"/>
                <a:cs typeface="Times New Roman" panose="02020603050405020304" pitchFamily="18" charset="0"/>
              </a:rPr>
              <a:t>intoxication </a:t>
            </a:r>
            <a:r>
              <a:rPr lang="en-US" sz="3200" dirty="0">
                <a:latin typeface="Times New Roman" panose="02020603050405020304" pitchFamily="18" charset="0"/>
                <a:cs typeface="Times New Roman" panose="02020603050405020304" pitchFamily="18" charset="0"/>
              </a:rPr>
              <a:t>detrimental </a:t>
            </a:r>
            <a:r>
              <a:rPr lang="ar-IQ" sz="3200" dirty="0" smtClean="0">
                <a:latin typeface="Times New Roman" panose="02020603050405020304" pitchFamily="18" charset="0"/>
                <a:cs typeface="Times New Roman" panose="02020603050405020304" pitchFamily="18" charset="0"/>
              </a:rPr>
              <a:t>ضارة</a:t>
            </a:r>
            <a:r>
              <a:rPr lang="en-US" sz="3200" dirty="0" smtClean="0">
                <a:latin typeface="Times New Roman" panose="02020603050405020304" pitchFamily="18" charset="0"/>
                <a:cs typeface="Times New Roman" panose="02020603050405020304" pitchFamily="18" charset="0"/>
              </a:rPr>
              <a:t>to </a:t>
            </a:r>
            <a:r>
              <a:rPr lang="en-US" sz="3200" dirty="0">
                <a:latin typeface="Times New Roman" panose="02020603050405020304" pitchFamily="18" charset="0"/>
                <a:cs typeface="Times New Roman" panose="02020603050405020304" pitchFamily="18" charset="0"/>
              </a:rPr>
              <a:t>the individual and to society produced by repeated consumption of a drug, either natural or synthetic</a:t>
            </a:r>
          </a:p>
        </p:txBody>
      </p:sp>
    </p:spTree>
    <p:extLst>
      <p:ext uri="{BB962C8B-B14F-4D97-AF65-F5344CB8AC3E}">
        <p14:creationId xmlns:p14="http://schemas.microsoft.com/office/powerpoint/2010/main" val="370905873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9710" y="940722"/>
            <a:ext cx="10515600" cy="4351338"/>
          </a:xfrm>
        </p:spPr>
        <p:txBody>
          <a:bodyPr>
            <a:normAutofit/>
          </a:bodyPr>
          <a:lstStyle/>
          <a:p>
            <a:pPr marL="0" indent="0">
              <a:buNone/>
            </a:pPr>
            <a:r>
              <a:rPr lang="en-US" sz="3200" b="1" u="sng" dirty="0" smtClean="0">
                <a:solidFill>
                  <a:srgbClr val="FF0000"/>
                </a:solidFill>
                <a:latin typeface="Times New Roman" panose="02020603050405020304" pitchFamily="18" charset="0"/>
                <a:cs typeface="Times New Roman" panose="02020603050405020304" pitchFamily="18" charset="0"/>
              </a:rPr>
              <a:t>Drug addiction </a:t>
            </a:r>
            <a:endParaRPr lang="en-US" sz="3200" b="1" u="sng" dirty="0">
              <a:solidFill>
                <a:srgbClr val="FF0000"/>
              </a:solidFill>
              <a:latin typeface="Times New Roman" panose="02020603050405020304" pitchFamily="18" charset="0"/>
              <a:cs typeface="Times New Roman" panose="02020603050405020304" pitchFamily="18" charset="0"/>
            </a:endParaRPr>
          </a:p>
          <a:p>
            <a:pPr marL="0" indent="0">
              <a:buNone/>
            </a:pPr>
            <a:r>
              <a:rPr lang="en-US" sz="3200" dirty="0">
                <a:latin typeface="Times New Roman" panose="02020603050405020304" pitchFamily="18" charset="0"/>
                <a:cs typeface="Times New Roman" panose="02020603050405020304" pitchFamily="18" charset="0"/>
              </a:rPr>
              <a:t>The problem of drug addiction is now a number one social </a:t>
            </a:r>
            <a:r>
              <a:rPr lang="en-US" sz="3200" dirty="0" smtClean="0">
                <a:latin typeface="Times New Roman" panose="02020603050405020304" pitchFamily="18" charset="0"/>
                <a:cs typeface="Times New Roman" panose="02020603050405020304" pitchFamily="18" charset="0"/>
              </a:rPr>
              <a:t>problem, particularly </a:t>
            </a:r>
            <a:r>
              <a:rPr lang="en-US" sz="3200" dirty="0">
                <a:latin typeface="Times New Roman" panose="02020603050405020304" pitchFamily="18" charset="0"/>
                <a:cs typeface="Times New Roman" panose="02020603050405020304" pitchFamily="18" charset="0"/>
              </a:rPr>
              <a:t>in developed societies. The problem is becoming rampant in the world as well. It is now common to hear from the electronic media and to read from the print media that the tradition of drug usage is a growing one in many large urban centers in the country. Many have become dependent on the stimulant drug and it seems that without it some fail to efficiently carry out their tasks.</a:t>
            </a:r>
          </a:p>
        </p:txBody>
      </p:sp>
    </p:spTree>
    <p:extLst>
      <p:ext uri="{BB962C8B-B14F-4D97-AF65-F5344CB8AC3E}">
        <p14:creationId xmlns:p14="http://schemas.microsoft.com/office/powerpoint/2010/main" val="20560776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81639" y="760396"/>
            <a:ext cx="10515600" cy="4351338"/>
          </a:xfrm>
        </p:spPr>
        <p:txBody>
          <a:bodyPr>
            <a:noAutofit/>
          </a:bodyPr>
          <a:lstStyle/>
          <a:p>
            <a:pPr marL="0" indent="0">
              <a:buNone/>
            </a:pPr>
            <a:r>
              <a:rPr lang="en-US" sz="3200" b="1" u="sng" dirty="0">
                <a:solidFill>
                  <a:srgbClr val="FF0000"/>
                </a:solidFill>
                <a:latin typeface="Times New Roman" panose="02020603050405020304" pitchFamily="18" charset="0"/>
                <a:cs typeface="Times New Roman" panose="02020603050405020304" pitchFamily="18" charset="0"/>
              </a:rPr>
              <a:t>Control of Drug abuse or addiction </a:t>
            </a:r>
            <a:endParaRPr lang="ar-IQ" sz="3200" b="1" u="sng" dirty="0" smtClean="0">
              <a:solidFill>
                <a:srgbClr val="FF0000"/>
              </a:solidFill>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Strict control over drug smuggling </a:t>
            </a:r>
            <a:endParaRPr lang="ar-IQ"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Change in the attitude of doctors and nurses towards drug addicts </a:t>
            </a:r>
            <a:endParaRPr lang="ar-IQ"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Educating people regarding drugs </a:t>
            </a:r>
            <a:endParaRPr lang="ar-IQ"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Attention towards the youth’s </a:t>
            </a:r>
            <a:r>
              <a:rPr lang="en-US" dirty="0" err="1">
                <a:latin typeface="Times New Roman" panose="02020603050405020304" pitchFamily="18" charset="0"/>
                <a:cs typeface="Times New Roman" panose="02020603050405020304" pitchFamily="18" charset="0"/>
              </a:rPr>
              <a:t>behaviour</a:t>
            </a:r>
            <a:r>
              <a:rPr lang="en-US" dirty="0">
                <a:latin typeface="Times New Roman" panose="02020603050405020304" pitchFamily="18" charset="0"/>
                <a:cs typeface="Times New Roman" panose="02020603050405020304" pitchFamily="18" charset="0"/>
              </a:rPr>
              <a:t> by parents, teachers, and elders </a:t>
            </a:r>
            <a:endParaRPr lang="ar-IQ"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Treatment of addicts </a:t>
            </a:r>
            <a:endParaRPr lang="ar-IQ"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Proper enforcement of constitutional and legal restraints </a:t>
            </a:r>
            <a:endParaRPr lang="ar-IQ"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De-addiction camps and special attention towards follow-up </a:t>
            </a:r>
            <a:endParaRPr lang="ar-IQ"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Checking the supply of drugs from abroad </a:t>
            </a:r>
            <a:endParaRPr lang="ar-IQ" dirty="0" smtClean="0">
              <a:latin typeface="Times New Roman" panose="02020603050405020304" pitchFamily="18" charset="0"/>
              <a:cs typeface="Times New Roman" panose="02020603050405020304" pitchFamily="18" charset="0"/>
            </a:endParaRPr>
          </a:p>
          <a:p>
            <a:pPr marL="0" indent="0">
              <a:buNone/>
            </a:pP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International cooperation and policy against drugs and narcotic</a:t>
            </a:r>
          </a:p>
        </p:txBody>
      </p:sp>
    </p:spTree>
    <p:extLst>
      <p:ext uri="{BB962C8B-B14F-4D97-AF65-F5344CB8AC3E}">
        <p14:creationId xmlns:p14="http://schemas.microsoft.com/office/powerpoint/2010/main" val="61396172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49710" y="940722"/>
            <a:ext cx="10515600" cy="4351338"/>
          </a:xfrm>
        </p:spPr>
        <p:txBody>
          <a:bodyPr>
            <a:normAutofit fontScale="92500" lnSpcReduction="10000"/>
          </a:bodyPr>
          <a:lstStyle/>
          <a:p>
            <a:pPr marL="0" indent="0">
              <a:buNone/>
            </a:pPr>
            <a:r>
              <a:rPr lang="en-US" sz="3200" b="1" u="sng" dirty="0">
                <a:solidFill>
                  <a:srgbClr val="FF0000"/>
                </a:solidFill>
                <a:latin typeface="Times New Roman" panose="02020603050405020304" pitchFamily="18" charset="0"/>
                <a:cs typeface="Times New Roman" panose="02020603050405020304" pitchFamily="18" charset="0"/>
              </a:rPr>
              <a:t>Growth of Urbanization, Urban Poverty, Housing Problem,</a:t>
            </a:r>
          </a:p>
          <a:p>
            <a:pPr marL="0" indent="0">
              <a:buNone/>
            </a:pPr>
            <a:r>
              <a:rPr lang="en-US" sz="3200" b="1" u="sng" dirty="0">
                <a:solidFill>
                  <a:srgbClr val="FF0000"/>
                </a:solidFill>
                <a:latin typeface="Times New Roman" panose="02020603050405020304" pitchFamily="18" charset="0"/>
                <a:cs typeface="Times New Roman" panose="02020603050405020304" pitchFamily="18" charset="0"/>
              </a:rPr>
              <a:t>Homelessness and Begging</a:t>
            </a:r>
          </a:p>
          <a:p>
            <a:pPr marL="0" indent="0">
              <a:buNone/>
            </a:pPr>
            <a:r>
              <a:rPr lang="en-US" sz="3200" dirty="0">
                <a:latin typeface="Times New Roman" panose="02020603050405020304" pitchFamily="18" charset="0"/>
                <a:cs typeface="Times New Roman" panose="02020603050405020304" pitchFamily="18" charset="0"/>
              </a:rPr>
              <a:t>The problem of urban slums, increasing poor quality of life and </a:t>
            </a:r>
            <a:r>
              <a:rPr lang="en-US" sz="3200" dirty="0" smtClean="0">
                <a:latin typeface="Times New Roman" panose="02020603050405020304" pitchFamily="18" charset="0"/>
                <a:cs typeface="Times New Roman" panose="02020603050405020304" pitchFamily="18" charset="0"/>
              </a:rPr>
              <a:t>poverty, shortage </a:t>
            </a:r>
            <a:r>
              <a:rPr lang="en-US" sz="3200" dirty="0">
                <a:latin typeface="Times New Roman" panose="02020603050405020304" pitchFamily="18" charset="0"/>
                <a:cs typeface="Times New Roman" panose="02020603050405020304" pitchFamily="18" charset="0"/>
              </a:rPr>
              <a:t>of basic social services such as clean water, </a:t>
            </a:r>
            <a:r>
              <a:rPr lang="en-US" sz="3200" dirty="0" smtClean="0">
                <a:latin typeface="Times New Roman" panose="02020603050405020304" pitchFamily="18" charset="0"/>
                <a:cs typeface="Times New Roman" panose="02020603050405020304" pitchFamily="18" charset="0"/>
              </a:rPr>
              <a:t>electricity, communications </a:t>
            </a:r>
            <a:r>
              <a:rPr lang="en-US" sz="3200" dirty="0">
                <a:latin typeface="Times New Roman" panose="02020603050405020304" pitchFamily="18" charset="0"/>
                <a:cs typeface="Times New Roman" panose="02020603050405020304" pitchFamily="18" charset="0"/>
              </a:rPr>
              <a:t>facilities, housing, </a:t>
            </a:r>
            <a:r>
              <a:rPr lang="en-US" sz="3200" dirty="0" err="1">
                <a:latin typeface="Times New Roman" panose="02020603050405020304" pitchFamily="18" charset="0"/>
                <a:cs typeface="Times New Roman" panose="02020603050405020304" pitchFamily="18" charset="0"/>
              </a:rPr>
              <a:t>etc</a:t>
            </a:r>
            <a:r>
              <a:rPr lang="en-US" sz="3200" dirty="0">
                <a:latin typeface="Times New Roman" panose="02020603050405020304" pitchFamily="18" charset="0"/>
                <a:cs typeface="Times New Roman" panose="02020603050405020304" pitchFamily="18" charset="0"/>
              </a:rPr>
              <a:t>, and the growing rate of crimes and deviance. Urban slums are centers for undesirable social behaviors such as commercial sex work, theft, robbery, drug trafficking and use, sanitation problems, among others. With the growing number of urban population, access to good housing is becoming increasingly problematic.</a:t>
            </a:r>
          </a:p>
        </p:txBody>
      </p:sp>
    </p:spTree>
    <p:extLst>
      <p:ext uri="{BB962C8B-B14F-4D97-AF65-F5344CB8AC3E}">
        <p14:creationId xmlns:p14="http://schemas.microsoft.com/office/powerpoint/2010/main" val="363884030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88108" y="649469"/>
            <a:ext cx="10515600" cy="5459100"/>
          </a:xfrm>
        </p:spPr>
        <p:txBody>
          <a:bodyPr>
            <a:noAutofit/>
          </a:bodyPr>
          <a:lstStyle/>
          <a:p>
            <a:pPr marL="0" indent="0" algn="just">
              <a:buNone/>
            </a:pPr>
            <a:r>
              <a:rPr lang="en-US" sz="3200" b="1" u="sng" dirty="0">
                <a:solidFill>
                  <a:srgbClr val="FF0000"/>
                </a:solidFill>
                <a:latin typeface="Times New Roman" panose="02020603050405020304" pitchFamily="18" charset="0"/>
                <a:cs typeface="Times New Roman" panose="02020603050405020304" pitchFamily="18" charset="0"/>
              </a:rPr>
              <a:t>The role of community in facing the social </a:t>
            </a:r>
            <a:r>
              <a:rPr lang="en-US" sz="3200" b="1" u="sng" dirty="0" smtClean="0">
                <a:solidFill>
                  <a:srgbClr val="FF0000"/>
                </a:solidFill>
                <a:latin typeface="Times New Roman" panose="02020603050405020304" pitchFamily="18" charset="0"/>
                <a:cs typeface="Times New Roman" panose="02020603050405020304" pitchFamily="18" charset="0"/>
              </a:rPr>
              <a:t>problems</a:t>
            </a:r>
          </a:p>
          <a:p>
            <a:pPr marL="0" indent="0" algn="just">
              <a:buNone/>
            </a:pPr>
            <a:r>
              <a:rPr lang="en-US" sz="3200" dirty="0" smtClean="0">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It’s important to understand that social problems within a society affect </a:t>
            </a:r>
            <a:r>
              <a:rPr lang="en-US" sz="3200" dirty="0" smtClean="0">
                <a:latin typeface="Times New Roman" panose="02020603050405020304" pitchFamily="18" charset="0"/>
                <a:cs typeface="Times New Roman" panose="02020603050405020304" pitchFamily="18" charset="0"/>
              </a:rPr>
              <a:t>its </a:t>
            </a:r>
            <a:r>
              <a:rPr lang="en-US" sz="3200" dirty="0">
                <a:latin typeface="Times New Roman" panose="02020603050405020304" pitchFamily="18" charset="0"/>
                <a:cs typeface="Times New Roman" panose="02020603050405020304" pitchFamily="18" charset="0"/>
              </a:rPr>
              <a:t>interaction with other societies, which may lead to global problems or issues. How another nation deals with the problems of a developing nation may affect its relationship with that nation and the rest of the world for years to come </a:t>
            </a:r>
            <a:endParaRPr lang="en-US" sz="3200" dirty="0" smtClean="0">
              <a:latin typeface="Times New Roman" panose="02020603050405020304" pitchFamily="18" charset="0"/>
              <a:cs typeface="Times New Roman" panose="02020603050405020304" pitchFamily="18" charset="0"/>
            </a:endParaRPr>
          </a:p>
          <a:p>
            <a:pPr marL="0" indent="0" algn="just">
              <a:buNone/>
            </a:pPr>
            <a:r>
              <a:rPr lang="en-US" sz="3200" dirty="0" smtClean="0">
                <a:latin typeface="Times New Roman" panose="02020603050405020304" pitchFamily="18" charset="0"/>
                <a:cs typeface="Times New Roman" panose="02020603050405020304" pitchFamily="18" charset="0"/>
              </a:rPr>
              <a:t>No </a:t>
            </a:r>
            <a:r>
              <a:rPr lang="en-US" sz="3200" dirty="0">
                <a:latin typeface="Times New Roman" panose="02020603050405020304" pitchFamily="18" charset="0"/>
                <a:cs typeface="Times New Roman" panose="02020603050405020304" pitchFamily="18" charset="0"/>
              </a:rPr>
              <a:t>country has perfected society where all are happy and where no problems exist. Perhaps the individual nature of humans prevents this, and as many people state, perfection many not be an achievable goal. </a:t>
            </a:r>
          </a:p>
        </p:txBody>
      </p:sp>
    </p:spTree>
    <p:extLst>
      <p:ext uri="{BB962C8B-B14F-4D97-AF65-F5344CB8AC3E}">
        <p14:creationId xmlns:p14="http://schemas.microsoft.com/office/powerpoint/2010/main" val="85884527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7371" y="421030"/>
            <a:ext cx="11303524" cy="5932635"/>
          </a:xfrm>
        </p:spPr>
        <p:txBody>
          <a:bodyPr>
            <a:noAutofit/>
          </a:bodyPr>
          <a:lstStyle/>
          <a:p>
            <a:pPr marL="0" indent="0" algn="just">
              <a:buNone/>
            </a:pPr>
            <a:r>
              <a:rPr lang="en-US" sz="3200" u="sng" dirty="0">
                <a:solidFill>
                  <a:srgbClr val="FF0000"/>
                </a:solidFill>
                <a:latin typeface="Times New Roman" panose="02020603050405020304" pitchFamily="18" charset="0"/>
                <a:cs typeface="Times New Roman" panose="02020603050405020304" pitchFamily="18" charset="0"/>
              </a:rPr>
              <a:t>Steps used in facing social problem </a:t>
            </a:r>
            <a:endParaRPr lang="en-US" sz="3200" u="sng" dirty="0" smtClean="0">
              <a:solidFill>
                <a:srgbClr val="FF0000"/>
              </a:solidFill>
              <a:latin typeface="Times New Roman" panose="02020603050405020304" pitchFamily="18" charset="0"/>
              <a:cs typeface="Times New Roman" panose="02020603050405020304" pitchFamily="18" charset="0"/>
            </a:endParaRPr>
          </a:p>
          <a:p>
            <a:pPr marL="0" indent="0" algn="just">
              <a:buNone/>
            </a:pPr>
            <a:r>
              <a:rPr lang="en-US" sz="3200" dirty="0" smtClean="0">
                <a:solidFill>
                  <a:srgbClr val="0070C0"/>
                </a:solidFill>
                <a:latin typeface="Times New Roman" panose="02020603050405020304" pitchFamily="18" charset="0"/>
                <a:cs typeface="Times New Roman" panose="02020603050405020304" pitchFamily="18" charset="0"/>
              </a:rPr>
              <a:t>1-The </a:t>
            </a:r>
            <a:r>
              <a:rPr lang="en-US" sz="3200" dirty="0">
                <a:solidFill>
                  <a:srgbClr val="0070C0"/>
                </a:solidFill>
                <a:latin typeface="Times New Roman" panose="02020603050405020304" pitchFamily="18" charset="0"/>
                <a:cs typeface="Times New Roman" panose="02020603050405020304" pitchFamily="18" charset="0"/>
              </a:rPr>
              <a:t>first step is the identification </a:t>
            </a:r>
            <a:r>
              <a:rPr lang="en-US" sz="3200" dirty="0">
                <a:solidFill>
                  <a:prstClr val="black"/>
                </a:solidFill>
                <a:latin typeface="Times New Roman" panose="02020603050405020304" pitchFamily="18" charset="0"/>
                <a:cs typeface="Times New Roman" panose="02020603050405020304" pitchFamily="18" charset="0"/>
              </a:rPr>
              <a:t>of a problem. This step involves not only </a:t>
            </a:r>
            <a:r>
              <a:rPr lang="en-US" sz="3200" dirty="0" smtClean="0">
                <a:solidFill>
                  <a:prstClr val="black"/>
                </a:solidFill>
                <a:latin typeface="Times New Roman" panose="02020603050405020304" pitchFamily="18" charset="0"/>
                <a:cs typeface="Times New Roman" panose="02020603050405020304" pitchFamily="18" charset="0"/>
              </a:rPr>
              <a:t>recognizing </a:t>
            </a:r>
            <a:r>
              <a:rPr lang="en-US" sz="3200" dirty="0">
                <a:solidFill>
                  <a:prstClr val="black"/>
                </a:solidFill>
                <a:latin typeface="Times New Roman" panose="02020603050405020304" pitchFamily="18" charset="0"/>
                <a:cs typeface="Times New Roman" panose="02020603050405020304" pitchFamily="18" charset="0"/>
              </a:rPr>
              <a:t>the existence of an issue, but also in-depth study of the problem and its history. This stage of the process often involves determining who is affected, how .aware the public is of the issue and whether it is a short or long-term concern. </a:t>
            </a:r>
            <a:endParaRPr lang="en-US" sz="3200" dirty="0" smtClean="0">
              <a:solidFill>
                <a:prstClr val="black"/>
              </a:solidFill>
              <a:latin typeface="Times New Roman" panose="02020603050405020304" pitchFamily="18" charset="0"/>
              <a:cs typeface="Times New Roman" panose="02020603050405020304" pitchFamily="18" charset="0"/>
            </a:endParaRPr>
          </a:p>
          <a:p>
            <a:pPr marL="0" indent="0" algn="just">
              <a:buNone/>
            </a:pPr>
            <a:r>
              <a:rPr lang="en-US" sz="3200" dirty="0" smtClean="0">
                <a:solidFill>
                  <a:prstClr val="black"/>
                </a:solidFill>
                <a:latin typeface="Times New Roman" panose="02020603050405020304" pitchFamily="18" charset="0"/>
                <a:cs typeface="Times New Roman" panose="02020603050405020304" pitchFamily="18" charset="0"/>
              </a:rPr>
              <a:t>2-After </a:t>
            </a:r>
            <a:r>
              <a:rPr lang="en-US" sz="3200" dirty="0">
                <a:solidFill>
                  <a:prstClr val="black"/>
                </a:solidFill>
                <a:latin typeface="Times New Roman" panose="02020603050405020304" pitchFamily="18" charset="0"/>
                <a:cs typeface="Times New Roman" panose="02020603050405020304" pitchFamily="18" charset="0"/>
              </a:rPr>
              <a:t>identifying and studying the problem, </a:t>
            </a:r>
            <a:r>
              <a:rPr lang="en-US" sz="3200" dirty="0">
                <a:solidFill>
                  <a:srgbClr val="0070C0"/>
                </a:solidFill>
                <a:latin typeface="Times New Roman" panose="02020603050405020304" pitchFamily="18" charset="0"/>
                <a:cs typeface="Times New Roman" panose="02020603050405020304" pitchFamily="18" charset="0"/>
              </a:rPr>
              <a:t>solution is usually formulated and </a:t>
            </a:r>
            <a:r>
              <a:rPr lang="en-US" sz="3200" dirty="0" smtClean="0">
                <a:solidFill>
                  <a:srgbClr val="0070C0"/>
                </a:solidFill>
                <a:latin typeface="Times New Roman" panose="02020603050405020304" pitchFamily="18" charset="0"/>
                <a:cs typeface="Times New Roman" panose="02020603050405020304" pitchFamily="18" charset="0"/>
              </a:rPr>
              <a:t>adopted</a:t>
            </a:r>
            <a:r>
              <a:rPr lang="en-US" sz="3200" dirty="0">
                <a:solidFill>
                  <a:prstClr val="black"/>
                </a:solidFill>
                <a:latin typeface="Times New Roman" panose="02020603050405020304" pitchFamily="18" charset="0"/>
                <a:cs typeface="Times New Roman" panose="02020603050405020304" pitchFamily="18" charset="0"/>
              </a:rPr>
              <a:t>. This step is usually marked by discussion between governmental officials, interest groups, and individual citizens over how best to address the issue. The general purpose of this step is to set clear goals and list the steps to achieve them. </a:t>
            </a:r>
            <a:endParaRPr lang="en-US" sz="4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1470985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49664" y="760396"/>
            <a:ext cx="10515600" cy="4351338"/>
          </a:xfrm>
        </p:spPr>
        <p:txBody>
          <a:bodyPr>
            <a:noAutofit/>
          </a:bodyPr>
          <a:lstStyle/>
          <a:p>
            <a:pPr marL="0" lvl="0" indent="0" algn="just">
              <a:buNone/>
            </a:pPr>
            <a:r>
              <a:rPr lang="en-US" sz="3200" dirty="0">
                <a:solidFill>
                  <a:srgbClr val="0070C0"/>
                </a:solidFill>
                <a:latin typeface="Times New Roman" panose="02020603050405020304" pitchFamily="18" charset="0"/>
                <a:cs typeface="Times New Roman" panose="02020603050405020304" pitchFamily="18" charset="0"/>
              </a:rPr>
              <a:t>3-A third stage is the implementation of policy changes</a:t>
            </a:r>
            <a:r>
              <a:rPr lang="en-US" sz="3200" dirty="0">
                <a:solidFill>
                  <a:prstClr val="black"/>
                </a:solidFill>
                <a:latin typeface="Times New Roman" panose="02020603050405020304" pitchFamily="18" charset="0"/>
                <a:cs typeface="Times New Roman" panose="02020603050405020304" pitchFamily="18" charset="0"/>
              </a:rPr>
              <a:t>. This step usually </a:t>
            </a:r>
            <a:r>
              <a:rPr lang="ar-IQ" sz="3200" dirty="0" smtClean="0">
                <a:solidFill>
                  <a:prstClr val="black"/>
                </a:solidFill>
                <a:latin typeface="Times New Roman" panose="02020603050405020304" pitchFamily="18" charset="0"/>
                <a:cs typeface="Times New Roman" panose="02020603050405020304" pitchFamily="18" charset="0"/>
              </a:rPr>
              <a:t>تطبيق</a:t>
            </a:r>
            <a:r>
              <a:rPr lang="en-US" sz="3200" dirty="0" smtClean="0">
                <a:solidFill>
                  <a:prstClr val="black"/>
                </a:solidFill>
                <a:latin typeface="Times New Roman" panose="02020603050405020304" pitchFamily="18" charset="0"/>
                <a:cs typeface="Times New Roman" panose="02020603050405020304" pitchFamily="18" charset="0"/>
              </a:rPr>
              <a:t>includes </a:t>
            </a:r>
            <a:r>
              <a:rPr lang="en-US" sz="3200" dirty="0">
                <a:solidFill>
                  <a:prstClr val="black"/>
                </a:solidFill>
                <a:latin typeface="Times New Roman" panose="02020603050405020304" pitchFamily="18" charset="0"/>
                <a:cs typeface="Times New Roman" panose="02020603050405020304" pitchFamily="18" charset="0"/>
              </a:rPr>
              <a:t>defining the agencies and organizations involved and distributing responsibilities to each. To be successful, this stage usually requires agency communication and cooperation, sufficient funds and staff, and overall compliance to the new approach </a:t>
            </a:r>
            <a:endParaRPr lang="en-US" sz="3200" dirty="0" smtClean="0">
              <a:solidFill>
                <a:prstClr val="black"/>
              </a:solidFill>
              <a:latin typeface="Times New Roman" panose="02020603050405020304" pitchFamily="18" charset="0"/>
              <a:cs typeface="Times New Roman" panose="02020603050405020304" pitchFamily="18" charset="0"/>
            </a:endParaRPr>
          </a:p>
          <a:p>
            <a:pPr marL="0" lvl="0" indent="0" algn="just">
              <a:buNone/>
            </a:pPr>
            <a:r>
              <a:rPr lang="en-US" sz="3200" dirty="0" smtClean="0">
                <a:solidFill>
                  <a:srgbClr val="0070C0"/>
                </a:solidFill>
                <a:latin typeface="Times New Roman" panose="02020603050405020304" pitchFamily="18" charset="0"/>
                <a:cs typeface="Times New Roman" panose="02020603050405020304" pitchFamily="18" charset="0"/>
              </a:rPr>
              <a:t>4-The </a:t>
            </a:r>
            <a:r>
              <a:rPr lang="en-US" sz="3200" dirty="0">
                <a:solidFill>
                  <a:srgbClr val="0070C0"/>
                </a:solidFill>
                <a:latin typeface="Times New Roman" panose="02020603050405020304" pitchFamily="18" charset="0"/>
                <a:cs typeface="Times New Roman" panose="02020603050405020304" pitchFamily="18" charset="0"/>
              </a:rPr>
              <a:t>final stage in the process, known as evaluation and maintenance</a:t>
            </a:r>
            <a:r>
              <a:rPr lang="en-US" sz="3200" dirty="0">
                <a:solidFill>
                  <a:prstClr val="black"/>
                </a:solidFill>
                <a:latin typeface="Times New Roman" panose="02020603050405020304" pitchFamily="18" charset="0"/>
                <a:cs typeface="Times New Roman" panose="02020603050405020304" pitchFamily="18" charset="0"/>
              </a:rPr>
              <a:t>, is typically </a:t>
            </a:r>
            <a:r>
              <a:rPr lang="en-US" sz="3200" dirty="0" smtClean="0">
                <a:solidFill>
                  <a:prstClr val="black"/>
                </a:solidFill>
                <a:latin typeface="Times New Roman" panose="02020603050405020304" pitchFamily="18" charset="0"/>
                <a:cs typeface="Times New Roman" panose="02020603050405020304" pitchFamily="18" charset="0"/>
              </a:rPr>
              <a:t>an </a:t>
            </a:r>
            <a:r>
              <a:rPr lang="en-US" sz="3200" dirty="0">
                <a:solidFill>
                  <a:prstClr val="black"/>
                </a:solidFill>
                <a:latin typeface="Times New Roman" panose="02020603050405020304" pitchFamily="18" charset="0"/>
                <a:cs typeface="Times New Roman" panose="02020603050405020304" pitchFamily="18" charset="0"/>
              </a:rPr>
              <a:t>ongoing one. While the importance of this step has not always been emphasized, modern policy makers often incorporate tools for evaluation into the formulation stage.</a:t>
            </a:r>
          </a:p>
          <a:p>
            <a:pPr algn="just"/>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984310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91064" y="967786"/>
            <a:ext cx="11400935" cy="4351338"/>
          </a:xfrm>
        </p:spPr>
        <p:txBody>
          <a:bodyPr>
            <a:normAutofit/>
          </a:bodyPr>
          <a:lstStyle/>
          <a:p>
            <a:pPr marL="0" indent="0">
              <a:buNone/>
            </a:pPr>
            <a:r>
              <a:rPr lang="en-US" sz="4400" dirty="0" smtClean="0">
                <a:solidFill>
                  <a:srgbClr val="FF0000"/>
                </a:solidFill>
                <a:latin typeface="Times New Roman" panose="02020603050405020304" pitchFamily="18" charset="0"/>
                <a:cs typeface="Times New Roman" panose="02020603050405020304" pitchFamily="18" charset="0"/>
              </a:rPr>
              <a:t>Quiz</a:t>
            </a:r>
          </a:p>
          <a:p>
            <a:pPr marL="0" indent="0">
              <a:buNone/>
            </a:pPr>
            <a:r>
              <a:rPr lang="en-US" sz="3600" dirty="0" smtClean="0">
                <a:latin typeface="Times New Roman" panose="02020603050405020304" pitchFamily="18" charset="0"/>
                <a:cs typeface="Times New Roman" panose="02020603050405020304" pitchFamily="18" charset="0"/>
              </a:rPr>
              <a:t>1- Enumerate the </a:t>
            </a:r>
            <a:r>
              <a:rPr lang="en-US" sz="3200" dirty="0" smtClean="0">
                <a:latin typeface="Times New Roman" panose="02020603050405020304" pitchFamily="18" charset="0"/>
                <a:cs typeface="Times New Roman" panose="02020603050405020304" pitchFamily="18" charset="0"/>
              </a:rPr>
              <a:t>Features </a:t>
            </a:r>
            <a:r>
              <a:rPr lang="en-US" sz="3200" dirty="0">
                <a:latin typeface="Times New Roman" panose="02020603050405020304" pitchFamily="18" charset="0"/>
                <a:cs typeface="Times New Roman" panose="02020603050405020304" pitchFamily="18" charset="0"/>
              </a:rPr>
              <a:t>of Social </a:t>
            </a:r>
            <a:r>
              <a:rPr lang="en-US" sz="3200" dirty="0" smtClean="0">
                <a:latin typeface="Times New Roman" panose="02020603050405020304" pitchFamily="18" charset="0"/>
                <a:cs typeface="Times New Roman" panose="02020603050405020304" pitchFamily="18" charset="0"/>
              </a:rPr>
              <a:t>Problems</a:t>
            </a:r>
            <a:endParaRPr lang="en-US" sz="3600" b="1" u="sng" dirty="0" smtClean="0">
              <a:latin typeface="Times New Roman" panose="02020603050405020304" pitchFamily="18" charset="0"/>
              <a:cs typeface="Times New Roman" panose="02020603050405020304" pitchFamily="18" charset="0"/>
            </a:endParaRPr>
          </a:p>
          <a:p>
            <a:pPr marL="0" indent="0">
              <a:buNone/>
            </a:pPr>
            <a:r>
              <a:rPr lang="en-US" sz="3600" dirty="0" smtClean="0">
                <a:latin typeface="Times New Roman" panose="02020603050405020304" pitchFamily="18" charset="0"/>
                <a:cs typeface="Times New Roman" panose="02020603050405020304" pitchFamily="18" charset="0"/>
              </a:rPr>
              <a:t>2- Enumerate the causes of unemployment </a:t>
            </a:r>
          </a:p>
          <a:p>
            <a:pPr marL="0" indent="0">
              <a:buNone/>
            </a:pPr>
            <a:r>
              <a:rPr lang="en-US" sz="3600" dirty="0" smtClean="0">
                <a:latin typeface="Times New Roman" panose="02020603050405020304" pitchFamily="18" charset="0"/>
                <a:cs typeface="Times New Roman" panose="02020603050405020304" pitchFamily="18" charset="0"/>
              </a:rPr>
              <a:t>3-  Define drug addition </a:t>
            </a:r>
          </a:p>
          <a:p>
            <a:pPr marL="0" indent="0">
              <a:buNone/>
            </a:pPr>
            <a:r>
              <a:rPr lang="en-US" sz="3600" dirty="0" smtClean="0">
                <a:latin typeface="Times New Roman" panose="02020603050405020304" pitchFamily="18" charset="0"/>
                <a:cs typeface="Times New Roman" panose="02020603050405020304" pitchFamily="18" charset="0"/>
              </a:rPr>
              <a:t>5- What are the main methods to control drug addition</a:t>
            </a:r>
          </a:p>
          <a:p>
            <a:pPr marL="0" indent="0">
              <a:buNone/>
            </a:pPr>
            <a:r>
              <a:rPr lang="en-US" sz="3600" dirty="0" smtClean="0">
                <a:latin typeface="Times New Roman" panose="02020603050405020304" pitchFamily="18" charset="0"/>
                <a:cs typeface="Times New Roman" panose="02020603050405020304" pitchFamily="18" charset="0"/>
              </a:rPr>
              <a:t>6- what are the main steps in facing social problems  </a:t>
            </a:r>
          </a:p>
          <a:p>
            <a:pPr marL="0" indent="0">
              <a:buNone/>
            </a:pP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552824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None/>
            </a:pPr>
            <a:r>
              <a:rPr lang="en-US" sz="5400" dirty="0" smtClean="0"/>
              <a:t>                                        </a:t>
            </a:r>
          </a:p>
          <a:p>
            <a:pPr marL="0" indent="0" algn="just">
              <a:buNone/>
            </a:pPr>
            <a:r>
              <a:rPr lang="ar-IQ" sz="5400" dirty="0" smtClean="0">
                <a:solidFill>
                  <a:srgbClr val="FF0000"/>
                </a:solidFill>
                <a:latin typeface="Times New Roman" panose="02020603050405020304" pitchFamily="18" charset="0"/>
                <a:cs typeface="Times New Roman" panose="02020603050405020304" pitchFamily="18" charset="0"/>
              </a:rPr>
              <a:t>                    </a:t>
            </a:r>
            <a:r>
              <a:rPr lang="en-US" sz="5400" dirty="0" smtClean="0">
                <a:solidFill>
                  <a:srgbClr val="FF0000"/>
                </a:solidFill>
                <a:latin typeface="Times New Roman" panose="02020603050405020304" pitchFamily="18" charset="0"/>
                <a:cs typeface="Times New Roman" panose="02020603050405020304" pitchFamily="18" charset="0"/>
              </a:rPr>
              <a:t>Thank you </a:t>
            </a:r>
            <a:endParaRPr lang="en-US" sz="5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322212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1227</TotalTime>
  <Words>1771</Words>
  <Application>Microsoft Office PowerPoint</Application>
  <PresentationFormat>Custom</PresentationFormat>
  <Paragraphs>107</Paragraphs>
  <Slides>27</Slides>
  <Notes>2</Notes>
  <HiddenSlides>0</HiddenSlides>
  <MMClips>0</MMClip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SACC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Maher</dc:creator>
  <cp:lastModifiedBy>DR.Ahmed Saker 2O14</cp:lastModifiedBy>
  <cp:revision>57</cp:revision>
  <dcterms:created xsi:type="dcterms:W3CDTF">2023-08-01T05:11:59Z</dcterms:created>
  <dcterms:modified xsi:type="dcterms:W3CDTF">2025-02-17T13:24:18Z</dcterms:modified>
</cp:coreProperties>
</file>